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70" r:id="rId4"/>
    <p:sldId id="282" r:id="rId5"/>
    <p:sldId id="268" r:id="rId6"/>
    <p:sldId id="281" r:id="rId7"/>
    <p:sldId id="261" r:id="rId8"/>
    <p:sldId id="291" r:id="rId9"/>
    <p:sldId id="266" r:id="rId10"/>
    <p:sldId id="258" r:id="rId11"/>
    <p:sldId id="264" r:id="rId12"/>
    <p:sldId id="267" r:id="rId13"/>
    <p:sldId id="280" r:id="rId14"/>
    <p:sldId id="275" r:id="rId15"/>
    <p:sldId id="276" r:id="rId16"/>
    <p:sldId id="278" r:id="rId17"/>
    <p:sldId id="279" r:id="rId18"/>
    <p:sldId id="290" r:id="rId19"/>
    <p:sldId id="285" r:id="rId20"/>
    <p:sldId id="289" r:id="rId21"/>
    <p:sldId id="284" r:id="rId22"/>
    <p:sldId id="288" r:id="rId23"/>
    <p:sldId id="274" r:id="rId24"/>
    <p:sldId id="283" r:id="rId25"/>
    <p:sldId id="272" r:id="rId26"/>
    <p:sldId id="271" r:id="rId27"/>
    <p:sldId id="293" r:id="rId28"/>
    <p:sldId id="292" r:id="rId29"/>
    <p:sldId id="287" r:id="rId30"/>
  </p:sldIdLst>
  <p:sldSz cx="9144000" cy="6858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66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479" autoAdjust="0"/>
  </p:normalViewPr>
  <p:slideViewPr>
    <p:cSldViewPr>
      <p:cViewPr varScale="1">
        <p:scale>
          <a:sx n="76" d="100"/>
          <a:sy n="76" d="100"/>
        </p:scale>
        <p:origin x="-11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288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A5352-1EAD-45D5-9802-AF3C7E55F29A}" type="datetimeFigureOut">
              <a:rPr kumimoji="1" lang="ja-JP" altLang="en-US" smtClean="0"/>
              <a:pPr/>
              <a:t>2011/3/7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0EA3B-C669-4685-991E-9FCF029CDF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6EDE1-E311-4204-9EB0-35795E12D48B}" type="datetimeFigureOut">
              <a:rPr kumimoji="1" lang="ja-JP" altLang="en-US" smtClean="0"/>
              <a:pPr/>
              <a:t>2011/3/7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9201D-E390-4538-AAF8-4063DBD24F0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将来の高電界加速器のための研究開発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日米協力の継続申請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Damped</a:t>
            </a:r>
            <a:r>
              <a:rPr kumimoji="1" lang="ja-JP" altLang="en-US" dirty="0" smtClean="0"/>
              <a:t>　放電頻度　約</a:t>
            </a:r>
            <a:r>
              <a:rPr kumimoji="1" lang="en-US" altLang="ja-JP" dirty="0" smtClean="0"/>
              <a:t>100</a:t>
            </a:r>
            <a:r>
              <a:rPr kumimoji="1" lang="ja-JP" altLang="en-US" dirty="0" smtClean="0"/>
              <a:t>倍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温度上昇か？？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温度上昇をパラメータとすると　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放電頻度が統一的に見えてきた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温度上昇がキー？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Nextef</a:t>
            </a:r>
            <a:r>
              <a:rPr kumimoji="1" lang="ja-JP" altLang="en-US" dirty="0" smtClean="0"/>
              <a:t>　ダブルパルス試験　温度上昇は後方のパルスの方が高い　→　放電頻度は後方パルスが高いか？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結果　　放電発生タイミング　頻度はほぼ同じ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つまり、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放電頻度を決めているのは、最大温度上昇らしい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パルス内での時間で変化する実際の表面温度上昇ではないらしい</a:t>
            </a:r>
            <a:endParaRPr kumimoji="1" lang="en-US" altLang="ja-JP" dirty="0" smtClean="0"/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プロトタイプ試験　→　放電のメカニズムを理解すべきである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単セル空洞での試験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試験体　製作　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ASTA</a:t>
            </a:r>
            <a:r>
              <a:rPr kumimoji="1" lang="ja-JP" altLang="en-US" dirty="0" smtClean="0"/>
              <a:t>　試験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セル構造</a:t>
            </a:r>
            <a:endParaRPr kumimoji="1" lang="en-US" altLang="ja-JP" dirty="0" smtClean="0"/>
          </a:p>
          <a:p>
            <a:r>
              <a:rPr kumimoji="1" lang="ja-JP" altLang="en-US" dirty="0" smtClean="0"/>
              <a:t>クリーンな製作</a:t>
            </a:r>
            <a:endParaRPr kumimoji="1" lang="en-US" altLang="ja-JP" dirty="0" smtClean="0"/>
          </a:p>
          <a:p>
            <a:r>
              <a:rPr kumimoji="1" lang="ja-JP" altLang="en-US" dirty="0" smtClean="0"/>
              <a:t>材料純度の違い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高温処理の違い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等を変えて調べる</a:t>
            </a:r>
            <a:endParaRPr kumimoji="1" lang="en-US" altLang="ja-JP" dirty="0" smtClean="0"/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構造の違い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どの構造でも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単純なパルスでは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磁場、又は相当する温度上昇　　　のみで　放電頻度が決まっている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但し、　</a:t>
            </a:r>
            <a:r>
              <a:rPr kumimoji="1" lang="en-US" altLang="ja-JP" dirty="0" smtClean="0"/>
              <a:t>150MV/m</a:t>
            </a:r>
            <a:r>
              <a:rPr kumimoji="1" lang="ja-JP" altLang="en-US" dirty="0" smtClean="0"/>
              <a:t>　級の加速電界、放電頻度は非常二大きい　場合の特徴である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セルのクリーンネス、純度、高温処理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等を変えても　かわらない！！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どうも温度上昇で全て決まっている　　といえる面がある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試験したセルは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アイリス近傍に　放電によるアーク放電ピット　多数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温度上昇があると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外側は結晶構造、方位による表面の荒れのパターンが見える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→　この辺りが、放電頻度を決める因子を持っていると思われる（仮定に過ぎないが）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放電のメカニズムを理解したい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頻度を決める因子を取り出す　→　抑制策　または　限界を知る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但し、</a:t>
            </a:r>
            <a:r>
              <a:rPr kumimoji="1" lang="en-US" altLang="ja-JP" dirty="0" smtClean="0"/>
              <a:t>150MV/m</a:t>
            </a:r>
            <a:r>
              <a:rPr kumimoji="1" lang="ja-JP" altLang="en-US" dirty="0" smtClean="0"/>
              <a:t>に一気に行くのでなく、</a:t>
            </a:r>
            <a:endParaRPr kumimoji="1" lang="en-US" altLang="ja-JP" dirty="0" smtClean="0"/>
          </a:p>
          <a:p>
            <a:r>
              <a:rPr kumimoji="1" lang="ja-JP" altLang="en-US" dirty="0" smtClean="0"/>
              <a:t>まずは　５０→８０→１００</a:t>
            </a:r>
            <a:r>
              <a:rPr kumimoji="1" lang="en-US" altLang="ja-JP" dirty="0" smtClean="0"/>
              <a:t>MV/m</a:t>
            </a:r>
            <a:r>
              <a:rPr kumimoji="1" lang="ja-JP" altLang="en-US" dirty="0" smtClean="0"/>
              <a:t>　辺りでじっくり試験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これにより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実際の加速器への理解、設計への貢献が大きい　はず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これを展開するために　日米の継続申請を行いたい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目標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すでに始めている分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今後の展開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放電の理解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100MV/m</a:t>
            </a:r>
            <a:r>
              <a:rPr kumimoji="1" lang="ja-JP" altLang="en-US" dirty="0" smtClean="0"/>
              <a:t>を越える高電界加速への研究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年の共同研究を経て得られたこと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継続して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年のプログラムの申請をしたい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基礎試験設備　＠</a:t>
            </a:r>
            <a:r>
              <a:rPr kumimoji="1" lang="en-US" altLang="ja-JP" dirty="0" smtClean="0"/>
              <a:t>KEK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09053-9C4A-4072-B053-5FDE6592DDAE}" type="slidenum">
              <a:rPr lang="ru-RU"/>
              <a:pPr/>
              <a:t>21</a:t>
            </a:fld>
            <a:endParaRPr lang="ru-RU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5700" cy="3725863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基礎試験用　</a:t>
            </a:r>
            <a:endParaRPr lang="en-US" altLang="ja-JP" dirty="0" smtClean="0"/>
          </a:p>
          <a:p>
            <a:endParaRPr lang="en-US" dirty="0" smtClean="0"/>
          </a:p>
          <a:p>
            <a:r>
              <a:rPr lang="ja-JP" altLang="en-US" dirty="0" smtClean="0"/>
              <a:t>モードロンチャー　</a:t>
            </a:r>
            <a:r>
              <a:rPr lang="en-US" altLang="ja-JP" dirty="0" smtClean="0"/>
              <a:t>SLAC</a:t>
            </a:r>
            <a:r>
              <a:rPr lang="ja-JP" altLang="en-US" dirty="0" smtClean="0"/>
              <a:t>製　→　</a:t>
            </a:r>
            <a:r>
              <a:rPr lang="en-US" altLang="ja-JP" dirty="0" smtClean="0"/>
              <a:t>KEK</a:t>
            </a:r>
            <a:r>
              <a:rPr lang="ja-JP" altLang="en-US" dirty="0" smtClean="0"/>
              <a:t>で使用</a:t>
            </a:r>
            <a:endParaRPr lang="en-US" altLang="ja-JP" dirty="0" smtClean="0"/>
          </a:p>
          <a:p>
            <a:endParaRPr lang="en-US" dirty="0" smtClean="0"/>
          </a:p>
          <a:p>
            <a:r>
              <a:rPr lang="ja-JP" altLang="en-US" dirty="0" smtClean="0"/>
              <a:t>単セル空洞　を　今後の日米資金と協力関係を元に　製作　＋　試験　できる</a:t>
            </a:r>
            <a:endParaRPr lang="ru-R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特に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結晶構造に着目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の単セル試験　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</a:t>
            </a:r>
            <a:r>
              <a:rPr kumimoji="1" lang="en-US" altLang="ja-JP" dirty="0" smtClean="0"/>
              <a:t>In-situ</a:t>
            </a:r>
            <a:r>
              <a:rPr kumimoji="1" lang="ja-JP" altLang="en-US" dirty="0" smtClean="0"/>
              <a:t>　の表面観測　</a:t>
            </a:r>
            <a:r>
              <a:rPr kumimoji="1" lang="en-US" altLang="ja-JP" dirty="0" smtClean="0"/>
              <a:t>Processing</a:t>
            </a:r>
            <a:r>
              <a:rPr kumimoji="1" lang="ja-JP" altLang="en-US" dirty="0" smtClean="0"/>
              <a:t>の理解を深める</a:t>
            </a:r>
            <a:endParaRPr kumimoji="1" lang="en-US" altLang="ja-JP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AE69BA-5795-4B20-A47F-4EBF55B6D240}" type="slidenum">
              <a:rPr lang="en-US" altLang="ja-JP"/>
              <a:pPr/>
              <a:t>24</a:t>
            </a:fld>
            <a:endParaRPr lang="en-US" altLang="ja-JP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放電しても大丈夫な構造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　</a:t>
            </a:r>
            <a:r>
              <a:rPr lang="en-US" altLang="ja-JP" dirty="0" smtClean="0"/>
              <a:t>Mo</a:t>
            </a:r>
            <a:r>
              <a:rPr lang="ja-JP" altLang="en-US" dirty="0" smtClean="0"/>
              <a:t>等のアイリス材料での試験　→　可能なら取り入れて　</a:t>
            </a:r>
            <a:r>
              <a:rPr lang="en-US" altLang="ja-JP" dirty="0" smtClean="0"/>
              <a:t>100MV/m</a:t>
            </a:r>
            <a:r>
              <a:rPr lang="ja-JP" altLang="en-US" dirty="0" smtClean="0"/>
              <a:t>超の電界の実現へ</a:t>
            </a:r>
            <a:endParaRPr lang="ja-JP" altLang="ja-JP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ja-JP" dirty="0" smtClean="0">
              <a:ea typeface="ＭＳ Ｐゴシック" pitchFamily="50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ja-JP" dirty="0" smtClean="0">
              <a:ea typeface="ＭＳ Ｐゴシック" pitchFamily="50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ja-JP" dirty="0" smtClean="0">
                <a:ea typeface="ＭＳ Ｐゴシック" pitchFamily="50" charset="-128"/>
              </a:rPr>
              <a:t>CLIC</a:t>
            </a:r>
            <a:r>
              <a:rPr lang="ja-JP" altLang="en-US" dirty="0" smtClean="0">
                <a:ea typeface="ＭＳ Ｐゴシック" pitchFamily="50" charset="-128"/>
              </a:rPr>
              <a:t>　</a:t>
            </a:r>
            <a:r>
              <a:rPr lang="en-US" altLang="ja-JP" dirty="0" err="1" smtClean="0">
                <a:ea typeface="ＭＳ Ｐゴシック" pitchFamily="50" charset="-128"/>
              </a:rPr>
              <a:t>Prototyope</a:t>
            </a:r>
            <a:r>
              <a:rPr lang="en-US" altLang="ja-JP" dirty="0" smtClean="0">
                <a:ea typeface="ＭＳ Ｐゴシック" pitchFamily="50" charset="-128"/>
              </a:rPr>
              <a:t>  =  TW</a:t>
            </a:r>
          </a:p>
          <a:p>
            <a:pPr eaLnBrk="1" hangingPunct="1">
              <a:spcBef>
                <a:spcPct val="0"/>
              </a:spcBef>
            </a:pPr>
            <a:endParaRPr lang="en-US" altLang="ja-JP" dirty="0" smtClean="0">
              <a:ea typeface="ＭＳ Ｐゴシック" pitchFamily="50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ja-JP" dirty="0" smtClean="0">
                <a:ea typeface="ＭＳ Ｐゴシック" pitchFamily="50" charset="-128"/>
              </a:rPr>
              <a:t>SW</a:t>
            </a:r>
            <a:r>
              <a:rPr lang="ja-JP" altLang="en-US" dirty="0" smtClean="0">
                <a:ea typeface="ＭＳ Ｐゴシック" pitchFamily="50" charset="-128"/>
              </a:rPr>
              <a:t>にして　更に高電界を狙い亡いか？</a:t>
            </a:r>
            <a:endParaRPr lang="en-US" altLang="ja-JP" dirty="0" smtClean="0">
              <a:ea typeface="ＭＳ Ｐゴシック" pitchFamily="50" charset="-128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D187E28-5F3B-43BC-B610-D47C90650110}" type="slidenum">
              <a:rPr lang="en-US" altLang="ja-JP"/>
              <a:pPr/>
              <a:t>25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で進めている　</a:t>
            </a:r>
            <a:r>
              <a:rPr kumimoji="1" lang="en-US" altLang="ja-JP" dirty="0" smtClean="0"/>
              <a:t>SW</a:t>
            </a:r>
            <a:r>
              <a:rPr kumimoji="1" lang="ja-JP" altLang="en-US" dirty="0" smtClean="0"/>
              <a:t>　ベースの設計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今後　高電界試験へ進めていく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ユニット構造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22943-77C4-4894-9946-788CB918EEE0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継続申請の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年間の目標　概略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基礎試験の立ち上げ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複合材料を含めた試験</a:t>
            </a:r>
            <a:endParaRPr kumimoji="1" lang="en-US" altLang="ja-JP" dirty="0" smtClean="0"/>
          </a:p>
          <a:p>
            <a:r>
              <a:rPr kumimoji="1" lang="en-US" altLang="ja-JP" dirty="0" smtClean="0"/>
              <a:t>TW</a:t>
            </a:r>
            <a:r>
              <a:rPr kumimoji="1" lang="ja-JP" altLang="en-US" dirty="0" err="1" smtClean="0"/>
              <a:t>での</a:t>
            </a:r>
            <a:r>
              <a:rPr kumimoji="1" lang="ja-JP" altLang="en-US" dirty="0" smtClean="0"/>
              <a:t>可能性　見極め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放電頻度を決める放電のトリガーの理解</a:t>
            </a:r>
            <a:endParaRPr kumimoji="1" lang="en-US" altLang="ja-JP" dirty="0" smtClean="0"/>
          </a:p>
          <a:p>
            <a:r>
              <a:rPr kumimoji="1" lang="en-US" altLang="ja-JP" dirty="0" smtClean="0"/>
              <a:t>100MV/m</a:t>
            </a:r>
            <a:r>
              <a:rPr kumimoji="1" lang="ja-JP" altLang="en-US" dirty="0" smtClean="0"/>
              <a:t>超の加速ユニットの提案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これまでの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年間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今後の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年間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基礎研究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放電の理解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100MV/m</a:t>
            </a:r>
            <a:r>
              <a:rPr kumimoji="1" lang="ja-JP" altLang="en-US" dirty="0" smtClean="0"/>
              <a:t>超の加速の可能性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日米協力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1990</a:t>
            </a:r>
            <a:r>
              <a:rPr kumimoji="1" lang="ja-JP" altLang="en-US" dirty="0" smtClean="0"/>
              <a:t>年代～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2006</a:t>
            </a:r>
            <a:r>
              <a:rPr kumimoji="1" lang="ja-JP" altLang="en-US" dirty="0" smtClean="0"/>
              <a:t>年～　</a:t>
            </a:r>
            <a:r>
              <a:rPr kumimoji="1" lang="en-US" altLang="ja-JP" dirty="0" smtClean="0"/>
              <a:t>CERN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X</a:t>
            </a:r>
            <a:r>
              <a:rPr kumimoji="1" lang="ja-JP" altLang="en-US" dirty="0" smtClean="0"/>
              <a:t>バンド高電界開発　関わる　＆　共同研究体制　構築された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最近では、アジアのラボを含めた共同研究を開始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日米での共同研究はその基礎技術を提供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endParaRPr kumimoji="1" lang="en-US" altLang="ja-JP" dirty="0" smtClean="0"/>
          </a:p>
          <a:p>
            <a:r>
              <a:rPr kumimoji="1" lang="en-US" altLang="ja-JP" dirty="0" smtClean="0"/>
              <a:t>SLAK/KEK</a:t>
            </a:r>
            <a:r>
              <a:rPr kumimoji="1" lang="ja-JP" altLang="en-US" dirty="0" smtClean="0"/>
              <a:t>の設備、人材、経験　を有効に使って開発発展させることが　今後の展開のキーになっている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年の共同研究で明らかになってきたこと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TW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80MV/m</a:t>
            </a:r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パルス表面温度上昇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これらの知見を得るためにとってきた体制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＋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の二人三脚　体制　キーポイント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情報の交換の場　</a:t>
            </a:r>
            <a:r>
              <a:rPr kumimoji="1" lang="en-US" altLang="ja-JP" dirty="0" smtClean="0"/>
              <a:t>US-HG</a:t>
            </a:r>
            <a:r>
              <a:rPr kumimoji="1" lang="ja-JP" altLang="en-US" dirty="0" smtClean="0"/>
              <a:t>　等との関わりが有効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プロトタイプの試験サイクル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ここでも　日米を基礎におく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キープレーヤー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TW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CLIC</a:t>
            </a:r>
            <a:r>
              <a:rPr kumimoji="1" lang="ja-JP" altLang="en-US" dirty="0" smtClean="0"/>
              <a:t>プロトタイプ　試験　結果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err="1" smtClean="0"/>
              <a:t>Undamp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100MV/m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Damped</a:t>
            </a:r>
            <a:r>
              <a:rPr kumimoji="1" lang="ja-JP" altLang="en-US" dirty="0" smtClean="0"/>
              <a:t>　→　</a:t>
            </a:r>
            <a:r>
              <a:rPr kumimoji="1" lang="en-US" altLang="ja-JP" dirty="0" smtClean="0"/>
              <a:t>80MV/m</a:t>
            </a:r>
            <a:r>
              <a:rPr kumimoji="1" lang="ja-JP" altLang="en-US" dirty="0" smtClean="0"/>
              <a:t>　実現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Damped</a:t>
            </a:r>
            <a:r>
              <a:rPr kumimoji="1" lang="ja-JP" altLang="en-US" dirty="0" smtClean="0"/>
              <a:t>　→　ダンピング用切り欠き部　→　温度上昇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双子の製作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双子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で一つずつ試験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比較対象　統計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BCC39-4794-4511-951F-F9A001E9E3E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8.jpeg"/><Relationship Id="rId5" Type="http://schemas.openxmlformats.org/officeDocument/2006/relationships/image" Target="../media/image3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25.wmf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3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29.jpeg"/><Relationship Id="rId4" Type="http://schemas.openxmlformats.org/officeDocument/2006/relationships/image" Target="../media/image3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4032448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日米協力　</a:t>
            </a:r>
            <a:r>
              <a:rPr kumimoji="1" lang="en-US" altLang="ja-JP" sz="3600" dirty="0" smtClean="0"/>
              <a:t>US/Japan cooperation</a:t>
            </a:r>
            <a:br>
              <a:rPr kumimoji="1" lang="en-US" altLang="ja-JP" sz="3600" dirty="0" smtClean="0"/>
            </a:br>
            <a:r>
              <a:rPr lang="en-US" altLang="ja-JP" sz="2700" dirty="0"/>
              <a:t/>
            </a:r>
            <a:br>
              <a:rPr lang="en-US" altLang="ja-JP" sz="2700" dirty="0"/>
            </a:br>
            <a:r>
              <a:rPr lang="en-US" altLang="ja-JP" sz="2800" dirty="0"/>
              <a:t>Research of High Gradient Acceleration Technology for Future Accelerators</a:t>
            </a:r>
            <a:br>
              <a:rPr lang="en-US" altLang="ja-JP" sz="2800" dirty="0"/>
            </a:b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dirty="0" smtClean="0"/>
              <a:t>2008-2010 progress report</a:t>
            </a:r>
            <a:br>
              <a:rPr lang="en-US" altLang="ja-JP" sz="2800" dirty="0" smtClean="0"/>
            </a:br>
            <a:r>
              <a:rPr lang="en-US" altLang="ja-JP" sz="2800" dirty="0" smtClean="0"/>
              <a:t>2011-2013 New proposal</a:t>
            </a:r>
            <a:r>
              <a:rPr kumimoji="1" lang="en-US" altLang="ja-JP" sz="2800" dirty="0" smtClean="0"/>
              <a:t> </a:t>
            </a:r>
            <a:endParaRPr kumimoji="1" lang="ja-JP" altLang="en-US" sz="28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03648" y="4797152"/>
            <a:ext cx="6400800" cy="1464568"/>
          </a:xfrm>
        </p:spPr>
        <p:txBody>
          <a:bodyPr/>
          <a:lstStyle/>
          <a:p>
            <a:r>
              <a:rPr kumimoji="1" lang="en-US" altLang="ja-JP" dirty="0" smtClean="0"/>
              <a:t>7 March 2011</a:t>
            </a:r>
          </a:p>
          <a:p>
            <a:r>
              <a:rPr kumimoji="1" lang="en-US" altLang="ja-JP" dirty="0" smtClean="0"/>
              <a:t>Toshi</a:t>
            </a:r>
            <a:r>
              <a:rPr lang="en-US" altLang="ja-JP" dirty="0" smtClean="0"/>
              <a:t>yasu Higo</a:t>
            </a:r>
            <a:endParaRPr kumimoji="1" lang="ja-JP" altLang="en-US" dirty="0"/>
          </a:p>
        </p:txBody>
      </p:sp>
    </p:spTree>
  </p:cSld>
  <p:clrMapOvr>
    <a:masterClrMapping/>
  </p:clrMapOvr>
  <p:transition advTm="12078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691680" y="2348880"/>
            <a:ext cx="5040560" cy="3888432"/>
            <a:chOff x="8052" y="6918"/>
            <a:chExt cx="3219" cy="2251"/>
          </a:xfrm>
        </p:grpSpPr>
        <p:pic>
          <p:nvPicPr>
            <p:cNvPr id="1027" name="図 5" descr="C:\Higo\2010\Reports_Papers_Conferences_Talks\100523_IPAC10_京都\Higo_THPEA013_CERN_SLAC_KEK\THEA013_Submission\THPEA013_f4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052" y="6918"/>
              <a:ext cx="3219" cy="2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 flipV="1">
              <a:off x="8709" y="8689"/>
              <a:ext cx="2131" cy="10"/>
            </a:xfrm>
            <a:prstGeom prst="straightConnector1">
              <a:avLst/>
            </a:prstGeom>
            <a:noFill/>
            <a:ln w="12700">
              <a:solidFill>
                <a:srgbClr val="00B0F0"/>
              </a:solidFill>
              <a:prstDash val="dash"/>
              <a:round/>
              <a:headEnd/>
              <a:tailEnd/>
            </a:ln>
          </p:spPr>
        </p:cxnSp>
        <p:cxnSp>
          <p:nvCxnSpPr>
            <p:cNvPr id="1029" name="AutoShape 5"/>
            <p:cNvCxnSpPr>
              <a:cxnSpLocks noChangeShapeType="1"/>
            </p:cNvCxnSpPr>
            <p:nvPr/>
          </p:nvCxnSpPr>
          <p:spPr bwMode="auto">
            <a:xfrm flipH="1">
              <a:off x="9492" y="7729"/>
              <a:ext cx="892" cy="1136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 flipH="1">
              <a:off x="8709" y="7480"/>
              <a:ext cx="1151" cy="1136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</p:cxnSp>
      </p:grp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827584" y="188640"/>
            <a:ext cx="7920880" cy="1584176"/>
          </a:xfrm>
        </p:spPr>
        <p:txBody>
          <a:bodyPr>
            <a:normAutofit fontScale="90000"/>
          </a:bodyPr>
          <a:lstStyle/>
          <a:p>
            <a:r>
              <a:rPr lang="en-US" altLang="ja-JP" sz="4800" dirty="0" smtClean="0">
                <a:solidFill>
                  <a:srgbClr val="00B0F0"/>
                </a:solidFill>
              </a:rPr>
              <a:t>To meet BDR requirement for CLIC</a:t>
            </a:r>
            <a:br>
              <a:rPr lang="en-US" altLang="ja-JP" sz="4800" dirty="0" smtClean="0">
                <a:solidFill>
                  <a:srgbClr val="00B0F0"/>
                </a:solidFill>
              </a:rPr>
            </a:br>
            <a:endParaRPr lang="en-US" altLang="ja-JP" sz="4800" dirty="0" smtClean="0">
              <a:solidFill>
                <a:srgbClr val="00B050"/>
              </a:solidFill>
            </a:endParaRP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cxnSp>
        <p:nvCxnSpPr>
          <p:cNvPr id="22" name="直線矢印コネクタ 21"/>
          <p:cNvCxnSpPr/>
          <p:nvPr/>
        </p:nvCxnSpPr>
        <p:spPr>
          <a:xfrm rot="10800000">
            <a:off x="5220072" y="4221088"/>
            <a:ext cx="1296144" cy="50405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>
            <a:off x="2411760" y="2492896"/>
            <a:ext cx="1448544" cy="11605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5400000">
            <a:off x="3635896" y="3933056"/>
            <a:ext cx="2088232" cy="15121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5400000">
            <a:off x="2627784" y="3356992"/>
            <a:ext cx="2016224" cy="1872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196752"/>
            <a:ext cx="2161453" cy="1620115"/>
          </a:xfrm>
          <a:prstGeom prst="rect">
            <a:avLst/>
          </a:prstGeom>
          <a:noFill/>
        </p:spPr>
      </p:pic>
      <p:sp>
        <p:nvSpPr>
          <p:cNvPr id="27" name="テキスト ボックス 26"/>
          <p:cNvSpPr txBox="1"/>
          <p:nvPr/>
        </p:nvSpPr>
        <p:spPr>
          <a:xfrm>
            <a:off x="323528" y="2852936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 smtClean="0">
                <a:solidFill>
                  <a:srgbClr val="FF0000"/>
                </a:solidFill>
              </a:rPr>
              <a:t>Damped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pic>
        <p:nvPicPr>
          <p:cNvPr id="20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4077072"/>
            <a:ext cx="1656184" cy="1613278"/>
          </a:xfrm>
          <a:prstGeom prst="rect">
            <a:avLst/>
          </a:prstGeom>
          <a:noFill/>
        </p:spPr>
      </p:pic>
      <p:sp>
        <p:nvSpPr>
          <p:cNvPr id="28" name="テキスト ボックス 27"/>
          <p:cNvSpPr txBox="1"/>
          <p:nvPr/>
        </p:nvSpPr>
        <p:spPr>
          <a:xfrm>
            <a:off x="6372200" y="5805264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err="1" smtClean="0">
                <a:solidFill>
                  <a:srgbClr val="00B050"/>
                </a:solidFill>
              </a:rPr>
              <a:t>Und</a:t>
            </a:r>
            <a:r>
              <a:rPr kumimoji="1" lang="en-US" altLang="ja-JP" sz="3200" dirty="0" err="1" smtClean="0">
                <a:solidFill>
                  <a:srgbClr val="00B050"/>
                </a:solidFill>
              </a:rPr>
              <a:t>amped</a:t>
            </a:r>
            <a:endParaRPr kumimoji="1" lang="ja-JP" altLang="en-US" sz="3200" dirty="0">
              <a:solidFill>
                <a:srgbClr val="00B050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491880" y="191683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err="1" smtClean="0">
                <a:solidFill>
                  <a:srgbClr val="00B050"/>
                </a:solidFill>
              </a:rPr>
              <a:t>Undmaped</a:t>
            </a:r>
            <a:r>
              <a:rPr lang="en-US" altLang="ja-JP" sz="3600" dirty="0" smtClean="0">
                <a:solidFill>
                  <a:srgbClr val="00B050"/>
                </a:solidFill>
              </a:rPr>
              <a:t> &gt; 100MV/m</a:t>
            </a:r>
            <a:endParaRPr kumimoji="1" lang="ja-JP" altLang="en-US" sz="3600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419872" y="1268760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srgbClr val="FF0000"/>
                </a:solidFill>
              </a:rPr>
              <a:t>Damped up to 80MV/m</a:t>
            </a:r>
            <a:endParaRPr kumimoji="1" lang="ja-JP" altLang="en-US" sz="3600" dirty="0"/>
          </a:p>
        </p:txBody>
      </p:sp>
    </p:spTree>
    <p:custDataLst>
      <p:tags r:id="rId1"/>
    </p:custDataLst>
  </p:cSld>
  <p:clrMapOvr>
    <a:masterClrMapping/>
  </p:clrMapOvr>
  <p:transition advTm="611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8" grpId="1"/>
      <p:bldP spid="26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96752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Breakdown rate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>
                <a:latin typeface="Symbol" pitchFamily="18" charset="2"/>
              </a:rPr>
              <a:t>D</a:t>
            </a:r>
            <a:r>
              <a:rPr kumimoji="1" lang="en-US" altLang="ja-JP" dirty="0" smtClean="0"/>
              <a:t>T 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39552" y="1131584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B0F0"/>
                </a:solidFill>
              </a:rPr>
              <a:t>TD18</a:t>
            </a:r>
            <a:r>
              <a:rPr lang="en-US" altLang="ja-JP" sz="2800" dirty="0" smtClean="0">
                <a:solidFill>
                  <a:srgbClr val="00B0F0"/>
                </a:solidFill>
              </a:rPr>
              <a:t>     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BDR versus </a:t>
            </a:r>
            <a:r>
              <a:rPr kumimoji="1" lang="en-US" altLang="ja-JP" sz="2800" dirty="0" smtClean="0">
                <a:solidFill>
                  <a:srgbClr val="00B0F0"/>
                </a:solidFill>
                <a:latin typeface="Symbol" pitchFamily="18" charset="2"/>
              </a:rPr>
              <a:t>D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T </a:t>
            </a:r>
            <a:r>
              <a:rPr lang="en-US" altLang="ja-JP" sz="2400" dirty="0" smtClean="0">
                <a:solidFill>
                  <a:srgbClr val="00B0F0"/>
                </a:solidFill>
              </a:rPr>
              <a:t> 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(pulse temperature rise)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23528" y="5229200"/>
            <a:ext cx="8568952" cy="107721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BDR closely correlates to </a:t>
            </a:r>
            <a:r>
              <a:rPr kumimoji="1" lang="en-US" altLang="ja-JP" sz="3200" dirty="0" smtClean="0">
                <a:solidFill>
                  <a:srgbClr val="FF0000"/>
                </a:solidFill>
              </a:rPr>
              <a:t>pulse temperature rise</a:t>
            </a:r>
            <a:r>
              <a:rPr lang="en-US" altLang="ja-JP" sz="3200" dirty="0" smtClean="0">
                <a:solidFill>
                  <a:srgbClr val="FF0000"/>
                </a:solidFill>
              </a:rPr>
              <a:t> even at </a:t>
            </a:r>
            <a:r>
              <a:rPr kumimoji="1" lang="en-US" altLang="ja-JP" sz="3200" dirty="0" smtClean="0">
                <a:solidFill>
                  <a:srgbClr val="FF0000"/>
                </a:solidFill>
              </a:rPr>
              <a:t>various accelerator gradient levels</a:t>
            </a:r>
          </a:p>
        </p:txBody>
      </p:sp>
      <p:grpSp>
        <p:nvGrpSpPr>
          <p:cNvPr id="43" name="グループ化 42"/>
          <p:cNvGrpSpPr/>
          <p:nvPr/>
        </p:nvGrpSpPr>
        <p:grpSpPr>
          <a:xfrm>
            <a:off x="2051720" y="1700808"/>
            <a:ext cx="4968552" cy="3465095"/>
            <a:chOff x="2051720" y="1700808"/>
            <a:chExt cx="4968552" cy="3465095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95736" y="1988840"/>
              <a:ext cx="4549347" cy="314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直線コネクタ 19"/>
            <p:cNvCxnSpPr/>
            <p:nvPr/>
          </p:nvCxnSpPr>
          <p:spPr>
            <a:xfrm rot="10800000" flipV="1">
              <a:off x="4054834" y="2203154"/>
              <a:ext cx="2286016" cy="20002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テキスト ボックス 23"/>
            <p:cNvSpPr txBox="1"/>
            <p:nvPr/>
          </p:nvSpPr>
          <p:spPr>
            <a:xfrm>
              <a:off x="2768950" y="3703352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err="1" smtClean="0">
                  <a:solidFill>
                    <a:srgbClr val="00B050"/>
                  </a:solidFill>
                </a:rPr>
                <a:t>Undamped</a:t>
              </a:r>
              <a:r>
                <a:rPr kumimoji="1" lang="en-US" altLang="ja-JP" dirty="0" smtClean="0">
                  <a:solidFill>
                    <a:srgbClr val="00B050"/>
                  </a:solidFill>
                </a:rPr>
                <a:t> </a:t>
              </a:r>
              <a:endParaRPr kumimoji="1" lang="ja-JP" altLang="en-US" dirty="0">
                <a:solidFill>
                  <a:srgbClr val="00B050"/>
                </a:solidFill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4912090" y="3346162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FF0000"/>
                  </a:solidFill>
                </a:rPr>
                <a:t>D</a:t>
              </a:r>
              <a:r>
                <a:rPr kumimoji="1" lang="en-US" altLang="ja-JP" dirty="0" smtClean="0">
                  <a:solidFill>
                    <a:srgbClr val="FF0000"/>
                  </a:solidFill>
                </a:rPr>
                <a:t>amped 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4154835" y="4227224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4683459" y="3465216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5031088" y="3174699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5254871" y="3093734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/>
          </p:nvSpPr>
          <p:spPr>
            <a:xfrm>
              <a:off x="2892650" y="2436509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/>
          </p:nvSpPr>
          <p:spPr>
            <a:xfrm>
              <a:off x="2897537" y="2555582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32"/>
            <p:cNvSpPr/>
            <p:nvPr/>
          </p:nvSpPr>
          <p:spPr>
            <a:xfrm>
              <a:off x="2902424" y="2674655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3"/>
            <p:cNvSpPr/>
            <p:nvPr/>
          </p:nvSpPr>
          <p:spPr>
            <a:xfrm>
              <a:off x="2902545" y="3017568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/>
          </p:nvSpPr>
          <p:spPr>
            <a:xfrm>
              <a:off x="2912066" y="3141393"/>
              <a:ext cx="142876" cy="142876"/>
            </a:xfrm>
            <a:prstGeom prst="ellipse">
              <a:avLst/>
            </a:prstGeom>
            <a:noFill/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35"/>
            <p:cNvSpPr/>
            <p:nvPr/>
          </p:nvSpPr>
          <p:spPr>
            <a:xfrm>
              <a:off x="5664786" y="2798492"/>
              <a:ext cx="142876" cy="142876"/>
            </a:xfrm>
            <a:prstGeom prst="ellipse">
              <a:avLst/>
            </a:prstGeom>
            <a:noFill/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/>
          </p:nvSpPr>
          <p:spPr>
            <a:xfrm>
              <a:off x="2911826" y="2774658"/>
              <a:ext cx="142876" cy="142876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/>
          </p:nvSpPr>
          <p:spPr>
            <a:xfrm>
              <a:off x="5555032" y="2774658"/>
              <a:ext cx="142876" cy="142876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6228184" y="4581128"/>
              <a:ext cx="792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b="1" dirty="0" smtClean="0">
                  <a:latin typeface="Symbol" pitchFamily="18" charset="2"/>
                </a:rPr>
                <a:t>D</a:t>
              </a:r>
              <a:r>
                <a:rPr kumimoji="1" lang="en-US" altLang="ja-JP" sz="3200" b="1" dirty="0" smtClean="0"/>
                <a:t>T</a:t>
              </a:r>
              <a:endParaRPr kumimoji="1" lang="ja-JP" altLang="en-US" sz="3200" b="1" dirty="0"/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2051720" y="1700808"/>
              <a:ext cx="10081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dirty="0" smtClean="0"/>
                <a:t>BDR</a:t>
              </a:r>
              <a:endParaRPr kumimoji="1" lang="ja-JP" altLang="en-US" sz="3200" dirty="0"/>
            </a:p>
          </p:txBody>
        </p:sp>
      </p:grpSp>
      <p:sp>
        <p:nvSpPr>
          <p:cNvPr id="44" name="日付プレースホルダ 4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45" name="スライド番号プレースホルダ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46" name="フッター プレースホルダ 4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7668344" y="0"/>
            <a:ext cx="14756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err="1" smtClean="0"/>
              <a:t>Faya</a:t>
            </a:r>
            <a:r>
              <a:rPr kumimoji="1" lang="en-US" altLang="ja-JP" dirty="0" smtClean="0"/>
              <a:t> Wang</a:t>
            </a:r>
            <a:endParaRPr kumimoji="1" lang="ja-JP" altLang="en-US" dirty="0"/>
          </a:p>
        </p:txBody>
      </p:sp>
    </p:spTree>
    <p:custDataLst>
      <p:tags r:id="rId1"/>
    </p:custDataLst>
  </p:cSld>
  <p:clrMapOvr>
    <a:masterClrMapping/>
  </p:clrMapOvr>
  <p:transition advTm="767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  <p:bldP spid="2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/>
          <a:lstStyle/>
          <a:p>
            <a:r>
              <a:rPr kumimoji="1" lang="en-US" altLang="ja-JP" dirty="0" smtClean="0"/>
              <a:t>Breakdow</a:t>
            </a:r>
            <a:r>
              <a:rPr lang="en-US" altLang="ja-JP" dirty="0" smtClean="0"/>
              <a:t>n</a:t>
            </a:r>
            <a:r>
              <a:rPr kumimoji="1" lang="en-US" altLang="ja-JP" dirty="0" smtClean="0"/>
              <a:t> rate in double pulse 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1331640" y="3068960"/>
            <a:ext cx="2880320" cy="1944216"/>
            <a:chOff x="8112" y="4220"/>
            <a:chExt cx="2830" cy="1709"/>
          </a:xfrm>
        </p:grpSpPr>
        <p:pic>
          <p:nvPicPr>
            <p:cNvPr id="7" name="グラフ 2"/>
            <p:cNvPicPr>
              <a:picLocks noChangeArrowheads="1"/>
            </p:cNvPicPr>
            <p:nvPr/>
          </p:nvPicPr>
          <p:blipFill>
            <a:blip r:embed="rId4" cstate="print"/>
            <a:srcRect b="-56"/>
            <a:stretch>
              <a:fillRect/>
            </a:stretch>
          </p:blipFill>
          <p:spPr bwMode="auto">
            <a:xfrm>
              <a:off x="8112" y="4220"/>
              <a:ext cx="2772" cy="17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10167" y="5368"/>
              <a:ext cx="775" cy="3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" pitchFamily="18" charset="0"/>
                  <a:ea typeface="ＭＳ 明朝" pitchFamily="17" charset="-128"/>
                </a:rPr>
                <a:t>時間</a:t>
              </a:r>
              <a:endParaRPr kumimoji="1" lang="ja-JP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</a:endParaRPr>
            </a:p>
          </p:txBody>
        </p:sp>
      </p:grpSp>
      <p:pic>
        <p:nvPicPr>
          <p:cNvPr id="9" name="Picture 12" descr="DoublePulseTemperatureRi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1412776"/>
            <a:ext cx="231387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C:\Higo\2010\X-band\Nextef\TD18_#2\101016 Summary (14)\Analysis result\TD18_Disk_#2_90_20101002_054523_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836712"/>
            <a:ext cx="2700505" cy="2025941"/>
          </a:xfrm>
          <a:prstGeom prst="rect">
            <a:avLst/>
          </a:prstGeom>
          <a:noFill/>
        </p:spPr>
      </p:pic>
      <p:pic>
        <p:nvPicPr>
          <p:cNvPr id="11" name="Picture 5" descr="C:\Higo\2010\X-band\Nextef\TD18_#2\101016 Summary (14)\Analysis result\TD18_Disk_#2_90_20101002_054748_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0072" y="2996952"/>
            <a:ext cx="2736304" cy="2052798"/>
          </a:xfrm>
          <a:prstGeom prst="rect">
            <a:avLst/>
          </a:prstGeom>
          <a:noFill/>
        </p:spPr>
      </p:pic>
      <p:cxnSp>
        <p:nvCxnSpPr>
          <p:cNvPr id="13" name="直線矢印コネクタ 12"/>
          <p:cNvCxnSpPr>
            <a:stCxn id="10" idx="1"/>
          </p:cNvCxnSpPr>
          <p:nvPr/>
        </p:nvCxnSpPr>
        <p:spPr>
          <a:xfrm rot="10800000" flipV="1">
            <a:off x="3995936" y="1849682"/>
            <a:ext cx="1224136" cy="129128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rot="10800000">
            <a:off x="3923928" y="3645024"/>
            <a:ext cx="1296145" cy="43204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467544" y="90872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</a:rPr>
              <a:t>Pulse t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emperature rise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51520" y="5301208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FF0000"/>
                </a:solidFill>
              </a:rPr>
              <a:t>Equal BDR even with h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igher pulse temperature rise at latter pulse.</a:t>
            </a:r>
          </a:p>
          <a:p>
            <a:pPr algn="ctr"/>
            <a:r>
              <a:rPr lang="en-US" altLang="ja-JP" sz="2400" dirty="0" smtClean="0">
                <a:solidFill>
                  <a:srgbClr val="FF0000"/>
                </a:solidFill>
              </a:rPr>
              <a:t>BDR does not depend on instantaneous temperature rise.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125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791072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Basic studies</a:t>
            </a:r>
            <a:br>
              <a:rPr lang="en-US" altLang="ja-JP" dirty="0" smtClean="0"/>
            </a:br>
            <a:r>
              <a:rPr lang="en-US" altLang="ja-JP" dirty="0" smtClean="0"/>
              <a:t>Many of the t</a:t>
            </a:r>
            <a:r>
              <a:rPr kumimoji="1" lang="en-US" altLang="ja-JP" dirty="0" smtClean="0"/>
              <a:t>est assemblies were supplied by KEK and tested at SLAC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pic>
        <p:nvPicPr>
          <p:cNvPr id="8" name="Picture 8" descr="higashi clea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692256"/>
            <a:ext cx="210748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Higo\2010\X-band\東さん関連\7N-L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2692256"/>
            <a:ext cx="2160240" cy="1857746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467544" y="4708480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Prepared in c</a:t>
            </a:r>
            <a:r>
              <a:rPr kumimoji="1" lang="en-US" altLang="ja-JP" sz="2400" dirty="0" smtClean="0"/>
              <a:t>lean environment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203848" y="4708480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Using p</a:t>
            </a:r>
            <a:r>
              <a:rPr kumimoji="1" lang="en-US" altLang="ja-JP" sz="2400" dirty="0" smtClean="0"/>
              <a:t>ure material</a:t>
            </a:r>
            <a:endParaRPr kumimoji="1" lang="ja-JP" altLang="en-US" sz="2400" dirty="0"/>
          </a:p>
        </p:txBody>
      </p:sp>
      <p:pic>
        <p:nvPicPr>
          <p:cNvPr id="12" name="図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2708920"/>
            <a:ext cx="2592288" cy="192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テキスト ボックス 12"/>
          <p:cNvSpPr txBox="1"/>
          <p:nvPr/>
        </p:nvSpPr>
        <p:spPr>
          <a:xfrm>
            <a:off x="6084168" y="4780488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Single-cell test</a:t>
            </a:r>
            <a:endParaRPr kumimoji="1" lang="ja-JP" altLang="en-US" sz="2400" dirty="0"/>
          </a:p>
        </p:txBody>
      </p:sp>
    </p:spTree>
    <p:custDataLst>
      <p:tags r:id="rId1"/>
    </p:custDataLst>
  </p:cSld>
  <p:clrMapOvr>
    <a:masterClrMapping/>
  </p:clrMapOvr>
  <p:transition advTm="359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804248" cy="648072"/>
          </a:xfrm>
        </p:spPr>
        <p:txBody>
          <a:bodyPr>
            <a:noAutofit/>
          </a:bodyPr>
          <a:lstStyle/>
          <a:p>
            <a:r>
              <a:rPr lang="en-US" sz="2800" dirty="0" smtClean="0"/>
              <a:t>Geometries of four single-cell-SW structures</a:t>
            </a:r>
            <a:endParaRPr lang="en-US" sz="2800" dirty="0"/>
          </a:p>
        </p:txBody>
      </p:sp>
      <p:pic>
        <p:nvPicPr>
          <p:cNvPr id="4" name="Content Placeholder 3" descr="cell_profiles.eps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500" y="3390900"/>
            <a:ext cx="8783308" cy="266700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7053" y="762000"/>
            <a:ext cx="2127147" cy="184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2700" y="747804"/>
            <a:ext cx="2171700" cy="188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9" descr="Single Cu SW Structure"/>
          <p:cNvPicPr>
            <a:picLocks noChangeAspect="1" noChangeArrowheads="1"/>
          </p:cNvPicPr>
          <p:nvPr/>
        </p:nvPicPr>
        <p:blipFill>
          <a:blip r:embed="rId6" cstate="print"/>
          <a:srcRect t="7567" b="15501"/>
          <a:stretch>
            <a:fillRect/>
          </a:stretch>
        </p:blipFill>
        <p:spPr bwMode="auto">
          <a:xfrm>
            <a:off x="6932620" y="952500"/>
            <a:ext cx="2058980" cy="1409700"/>
          </a:xfrm>
          <a:prstGeom prst="rect">
            <a:avLst/>
          </a:prstGeom>
          <a:noFill/>
        </p:spPr>
      </p:pic>
      <p:pic>
        <p:nvPicPr>
          <p:cNvPr id="8" name="Picture 13" descr="1C SW A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300" y="762000"/>
            <a:ext cx="2345274" cy="1849437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90500" y="2667000"/>
            <a:ext cx="21484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1)1C-SW-A2.75-T2.0-Cu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2400300" y="2667000"/>
            <a:ext cx="23456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2) 1C-SW-A3.75-T1.66-Cu 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4724400" y="2667000"/>
            <a:ext cx="2324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3) 1C-SW-A3.75-T2.0-Cu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6902553" y="2667000"/>
            <a:ext cx="224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4) 1C-SW-A5.65-T4.6-Cu </a:t>
            </a:r>
            <a:endParaRPr lang="en-US" sz="16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732240" y="0"/>
            <a:ext cx="2411760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dirty="0" smtClean="0"/>
              <a:t>V. </a:t>
            </a:r>
            <a:r>
              <a:rPr lang="en-US" altLang="ja-JP" dirty="0" err="1" smtClean="0"/>
              <a:t>Dolgashev</a:t>
            </a:r>
            <a:r>
              <a:rPr lang="en-US" altLang="ja-JP" dirty="0" smtClean="0"/>
              <a:t>, AAS 2010</a:t>
            </a:r>
            <a:endParaRPr kumimoji="1" lang="ja-JP" altLang="en-US" dirty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</p:spTree>
  </p:cSld>
  <p:clrMapOvr>
    <a:masterClrMapping/>
  </p:clrMapOvr>
  <p:transition advTm="857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1" y="1098518"/>
            <a:ext cx="3475112" cy="2606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052736"/>
            <a:ext cx="3384376" cy="253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 cstate="print"/>
          <a:srcRect t="5269" b="2455"/>
          <a:stretch>
            <a:fillRect/>
          </a:stretch>
        </p:blipFill>
        <p:spPr bwMode="auto">
          <a:xfrm>
            <a:off x="539552" y="3573016"/>
            <a:ext cx="3528392" cy="244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7" cstate="print"/>
          <a:srcRect t="7843" b="1263"/>
          <a:stretch>
            <a:fillRect/>
          </a:stretch>
        </p:blipFill>
        <p:spPr bwMode="auto">
          <a:xfrm>
            <a:off x="4936269" y="3573016"/>
            <a:ext cx="338014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-38100" y="38100"/>
            <a:ext cx="9372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Breakdown rate for 5 single cell SW structures</a:t>
            </a:r>
          </a:p>
          <a:p>
            <a:pPr algn="ctr"/>
            <a:r>
              <a:rPr lang="en-US" sz="1600" dirty="0" smtClean="0"/>
              <a:t> 1C-SW-A2.75-T2.0-Cu-SLAC-#1 (green empty diamond), 1C-SW-A3.75-T1.66-Cu-KEK-#1 (black solid circle), </a:t>
            </a:r>
            <a:br>
              <a:rPr lang="en-US" sz="1600" dirty="0" smtClean="0"/>
            </a:br>
            <a:r>
              <a:rPr lang="en-US" sz="1600" dirty="0" smtClean="0"/>
              <a:t>1C-SW-A3.75-T2.6-Cu-SLAC-#1 (blue empty triangle), flat part of the pulse 200 ns,  and </a:t>
            </a:r>
            <a:br>
              <a:rPr lang="en-US" sz="1600" dirty="0" smtClean="0"/>
            </a:br>
            <a:r>
              <a:rPr lang="en-US" sz="1600" dirty="0" smtClean="0"/>
              <a:t>1C-SW-A5.65-T4.6-Frascati-#2 (red empty circle), and 1C-SW-A5.65-T4.6-Cu-KEK-#2 (red full diamond) ), flat part of the pulse 150 ns</a:t>
            </a:r>
            <a:endParaRPr lang="en-US" sz="1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32240" y="0"/>
            <a:ext cx="2411760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dirty="0" smtClean="0"/>
              <a:t>V. </a:t>
            </a:r>
            <a:r>
              <a:rPr lang="en-US" altLang="ja-JP" dirty="0" err="1" smtClean="0"/>
              <a:t>Dolgashev</a:t>
            </a:r>
            <a:r>
              <a:rPr lang="en-US" altLang="ja-JP" dirty="0" smtClean="0"/>
              <a:t>, AAS 2010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436096" y="1700808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</a:rPr>
              <a:t>Magnetic field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732240" y="4581128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</a:rPr>
              <a:t>Pulse surface heating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83568" y="1484784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</a:rPr>
              <a:t>Surface electric field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771800" y="4797152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</a:rPr>
              <a:t>Accelerator gradient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602700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</a:rPr>
              <a:t>Peak pulse heating plays an important role, rather than geometry.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5" name="日付プレースホル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57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0" grpId="0"/>
      <p:bldP spid="11" grpId="0"/>
      <p:bldP spid="13" grpId="0"/>
      <p:bldP spid="14" grpId="0"/>
      <p:bldP spid="1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7"/>
          <p:cNvPicPr>
            <a:picLocks noChangeAspect="1" noChangeArrowheads="1"/>
          </p:cNvPicPr>
          <p:nvPr/>
        </p:nvPicPr>
        <p:blipFill>
          <a:blip r:embed="rId4" cstate="print"/>
          <a:srcRect t="9332" r="3999" b="9332"/>
          <a:stretch>
            <a:fillRect/>
          </a:stretch>
        </p:blipFill>
        <p:spPr bwMode="auto">
          <a:xfrm>
            <a:off x="1259632" y="980728"/>
            <a:ext cx="6749877" cy="4289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6732240" y="0"/>
            <a:ext cx="2411760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dirty="0" smtClean="0"/>
              <a:t>V. </a:t>
            </a:r>
            <a:r>
              <a:rPr lang="en-US" altLang="ja-JP" dirty="0" err="1" smtClean="0"/>
              <a:t>Dolgashev</a:t>
            </a:r>
            <a:r>
              <a:rPr lang="en-US" altLang="ja-JP" dirty="0" smtClean="0"/>
              <a:t>, AAS 2010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11560" y="5301208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Peak pulse heating plays an important role, rather than material property and treatments.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90500" y="114300"/>
            <a:ext cx="8724900" cy="114300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cs typeface="Times New Roman" pitchFamily="18" charset="0"/>
              </a:rPr>
              <a:t>Breakdown rate </a:t>
            </a:r>
            <a:r>
              <a:rPr lang="en-US" sz="2400" i="1" dirty="0" smtClean="0">
                <a:cs typeface="Times New Roman" pitchFamily="18" charset="0"/>
              </a:rPr>
              <a:t>vs. </a:t>
            </a:r>
            <a:r>
              <a:rPr lang="en-US" sz="2400" dirty="0" smtClean="0">
                <a:cs typeface="Times New Roman" pitchFamily="18" charset="0"/>
              </a:rPr>
              <a:t>pulse heating for three A3.75-T2.6 copper structures, one OFC copper, 6N copper treated with HIP, and 7N large grain copper</a:t>
            </a:r>
            <a:endParaRPr lang="en-US" sz="2400" dirty="0" smtClean="0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58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409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4" cstate="print"/>
          <a:srcRect r="10398"/>
          <a:stretch>
            <a:fillRect/>
          </a:stretch>
        </p:blipFill>
        <p:spPr bwMode="auto">
          <a:xfrm>
            <a:off x="-97692" y="0"/>
            <a:ext cx="9241692" cy="687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4191000" y="228600"/>
            <a:ext cx="439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Flat side of high gradient cell</a:t>
            </a:r>
          </a:p>
        </p:txBody>
      </p:sp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7067726" y="6515100"/>
            <a:ext cx="2076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Photo John Van </a:t>
            </a:r>
            <a:r>
              <a:rPr lang="en-US" i="1" dirty="0" smtClean="0">
                <a:solidFill>
                  <a:srgbClr val="FF0000"/>
                </a:solidFill>
              </a:rPr>
              <a:t>Pelt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732240" y="0"/>
            <a:ext cx="2411760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dirty="0" smtClean="0"/>
              <a:t>V. </a:t>
            </a:r>
            <a:r>
              <a:rPr lang="en-US" altLang="ja-JP" dirty="0" err="1" smtClean="0"/>
              <a:t>Dolgashev</a:t>
            </a:r>
            <a:r>
              <a:rPr lang="en-US" altLang="ja-JP" dirty="0" smtClean="0"/>
              <a:t>, AAS 2010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11560" y="5805264"/>
            <a:ext cx="7920880" cy="830997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FFFF00"/>
                </a:solidFill>
              </a:rPr>
              <a:t>In addition to discharge pits is seen the c</a:t>
            </a:r>
            <a:r>
              <a:rPr kumimoji="1" lang="en-US" altLang="ja-JP" sz="2400" dirty="0" smtClean="0">
                <a:solidFill>
                  <a:srgbClr val="FFFF00"/>
                </a:solidFill>
              </a:rPr>
              <a:t>rystal pattern due to crystal orientation induced by pulse surface heating. </a:t>
            </a:r>
            <a:endParaRPr kumimoji="1" lang="ja-JP" altLang="en-US" sz="2400" dirty="0">
              <a:solidFill>
                <a:srgbClr val="FFFF00"/>
              </a:solidFill>
            </a:endParaRP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654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8" grpId="0"/>
      <p:bldP spid="5" grpId="0" animBg="1"/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Toward new application</a:t>
            </a:r>
            <a:endParaRPr kumimoji="1" lang="ja-JP" altLang="en-US" dirty="0"/>
          </a:p>
        </p:txBody>
      </p:sp>
      <p:sp>
        <p:nvSpPr>
          <p:cNvPr id="6" name="コンテンツ プレースホルダ 5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5040560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dirty="0" smtClean="0"/>
              <a:t>We think it necessary to understand the physics which </a:t>
            </a:r>
            <a:r>
              <a:rPr kumimoji="1" lang="en-US" altLang="ja-JP" dirty="0" smtClean="0">
                <a:solidFill>
                  <a:srgbClr val="00B0F0"/>
                </a:solidFill>
              </a:rPr>
              <a:t>triggers breakdown </a:t>
            </a:r>
            <a:r>
              <a:rPr kumimoji="1" lang="en-US" altLang="ja-JP" dirty="0" smtClean="0"/>
              <a:t>for future application.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Surface pulse heating </a:t>
            </a:r>
            <a:r>
              <a:rPr lang="en-US" altLang="ja-JP" dirty="0" smtClean="0"/>
              <a:t>seems to play an important role.</a:t>
            </a:r>
          </a:p>
          <a:p>
            <a:r>
              <a:rPr kumimoji="1" lang="en-US" altLang="ja-JP" dirty="0" smtClean="0"/>
              <a:t>Further </a:t>
            </a:r>
            <a:r>
              <a:rPr kumimoji="1" lang="en-US" altLang="ja-JP" dirty="0" smtClean="0">
                <a:solidFill>
                  <a:srgbClr val="00B0F0"/>
                </a:solidFill>
              </a:rPr>
              <a:t>basic studies </a:t>
            </a:r>
            <a:r>
              <a:rPr kumimoji="1" lang="en-US" altLang="ja-JP" dirty="0" smtClean="0"/>
              <a:t>should be pursued in this respect.</a:t>
            </a:r>
          </a:p>
          <a:p>
            <a:r>
              <a:rPr kumimoji="1" lang="en-US" altLang="ja-JP" dirty="0" smtClean="0"/>
              <a:t>In this respect, our </a:t>
            </a:r>
            <a:r>
              <a:rPr kumimoji="1" lang="en-US" altLang="ja-JP" dirty="0" smtClean="0">
                <a:solidFill>
                  <a:srgbClr val="00B0F0"/>
                </a:solidFill>
              </a:rPr>
              <a:t>new application </a:t>
            </a:r>
            <a:r>
              <a:rPr kumimoji="1" lang="en-US" altLang="ja-JP" dirty="0" smtClean="0"/>
              <a:t>is presented in the following pages. Here the </a:t>
            </a:r>
            <a:r>
              <a:rPr kumimoji="1" lang="en-US" altLang="ja-JP" dirty="0" smtClean="0">
                <a:solidFill>
                  <a:srgbClr val="FF0000"/>
                </a:solidFill>
              </a:rPr>
              <a:t>effective usage of facilities, human resources and experience of both laboratories are essential</a:t>
            </a:r>
            <a:r>
              <a:rPr kumimoji="1" lang="en-US" altLang="ja-JP" dirty="0" smtClean="0"/>
              <a:t>.</a:t>
            </a:r>
          </a:p>
          <a:p>
            <a:r>
              <a:rPr lang="en-US" altLang="ja-JP" dirty="0" smtClean="0"/>
              <a:t>Actually </a:t>
            </a:r>
            <a:r>
              <a:rPr lang="en-US" altLang="ja-JP" dirty="0" smtClean="0">
                <a:solidFill>
                  <a:srgbClr val="00B0F0"/>
                </a:solidFill>
              </a:rPr>
              <a:t>some are already launched </a:t>
            </a:r>
            <a:r>
              <a:rPr lang="en-US" altLang="ja-JP" dirty="0" smtClean="0"/>
              <a:t>but we want new items to be funded under US/Japan to proceed effectively, </a:t>
            </a:r>
            <a:r>
              <a:rPr lang="en-US" altLang="ja-JP" dirty="0" smtClean="0">
                <a:solidFill>
                  <a:srgbClr val="00B0F0"/>
                </a:solidFill>
              </a:rPr>
              <a:t>extending and expanding the previous collaboration framework</a:t>
            </a:r>
            <a:r>
              <a:rPr lang="en-US" altLang="ja-JP" dirty="0" smtClean="0"/>
              <a:t>. </a:t>
            </a:r>
            <a:endParaRPr kumimoji="1" lang="ja-JP" altLang="en-US" dirty="0"/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743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On-going and future activities for new target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4968552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 smtClean="0">
                <a:solidFill>
                  <a:srgbClr val="7030A0"/>
                </a:solidFill>
              </a:rPr>
              <a:t>Target</a:t>
            </a:r>
          </a:p>
          <a:p>
            <a:pPr lvl="1"/>
            <a:r>
              <a:rPr lang="en-US" altLang="ja-JP" dirty="0" smtClean="0"/>
              <a:t>Understand </a:t>
            </a:r>
            <a:r>
              <a:rPr lang="en-US" altLang="ja-JP" dirty="0" smtClean="0">
                <a:solidFill>
                  <a:srgbClr val="00B0F0"/>
                </a:solidFill>
              </a:rPr>
              <a:t>basic physics </a:t>
            </a:r>
            <a:r>
              <a:rPr lang="en-US" altLang="ja-JP" dirty="0" smtClean="0"/>
              <a:t>governing breakdowns</a:t>
            </a:r>
          </a:p>
          <a:p>
            <a:pPr lvl="1"/>
            <a:r>
              <a:rPr lang="en-US" altLang="ja-JP" dirty="0" smtClean="0"/>
              <a:t>Realistic design </a:t>
            </a:r>
            <a:r>
              <a:rPr lang="en-US" altLang="ja-JP" dirty="0" smtClean="0">
                <a:solidFill>
                  <a:srgbClr val="00B0F0"/>
                </a:solidFill>
              </a:rPr>
              <a:t>at higher gradient</a:t>
            </a:r>
          </a:p>
          <a:p>
            <a:r>
              <a:rPr lang="en-US" altLang="ja-JP" dirty="0" smtClean="0">
                <a:solidFill>
                  <a:srgbClr val="7030A0"/>
                </a:solidFill>
              </a:rPr>
              <a:t>On-going activities</a:t>
            </a:r>
          </a:p>
          <a:p>
            <a:pPr lvl="1"/>
            <a:r>
              <a:rPr lang="en-US" altLang="ja-JP" dirty="0" smtClean="0"/>
              <a:t>SLAC made </a:t>
            </a:r>
            <a:r>
              <a:rPr lang="en-US" altLang="ja-JP" dirty="0" smtClean="0">
                <a:solidFill>
                  <a:srgbClr val="00B0F0"/>
                </a:solidFill>
              </a:rPr>
              <a:t>mode launchers </a:t>
            </a:r>
            <a:r>
              <a:rPr lang="en-US" altLang="ja-JP" dirty="0" smtClean="0"/>
              <a:t>for KEK to study with simple setup.</a:t>
            </a:r>
          </a:p>
          <a:p>
            <a:pPr lvl="1"/>
            <a:r>
              <a:rPr lang="en-US" altLang="ja-JP" dirty="0" smtClean="0"/>
              <a:t>KEK is preparing </a:t>
            </a:r>
            <a:r>
              <a:rPr lang="en-US" altLang="ja-JP" dirty="0" smtClean="0">
                <a:solidFill>
                  <a:srgbClr val="00B0F0"/>
                </a:solidFill>
              </a:rPr>
              <a:t>a new shield room “B”</a:t>
            </a:r>
            <a:r>
              <a:rPr lang="en-US" altLang="ja-JP" dirty="0" smtClean="0"/>
              <a:t>.</a:t>
            </a:r>
          </a:p>
          <a:p>
            <a:r>
              <a:rPr lang="en-US" altLang="ja-JP" dirty="0" smtClean="0">
                <a:solidFill>
                  <a:srgbClr val="7030A0"/>
                </a:solidFill>
              </a:rPr>
              <a:t>Future activities</a:t>
            </a:r>
          </a:p>
          <a:p>
            <a:pPr lvl="1"/>
            <a:r>
              <a:rPr lang="en-US" altLang="ja-JP" dirty="0" smtClean="0"/>
              <a:t>Various </a:t>
            </a:r>
            <a:r>
              <a:rPr lang="en-US" altLang="ja-JP" dirty="0" smtClean="0">
                <a:solidFill>
                  <a:srgbClr val="00B0F0"/>
                </a:solidFill>
              </a:rPr>
              <a:t>trials to understand the breakdown mechanism </a:t>
            </a:r>
            <a:r>
              <a:rPr lang="en-US" altLang="ja-JP" dirty="0" smtClean="0"/>
              <a:t>are planned.</a:t>
            </a:r>
          </a:p>
          <a:p>
            <a:pPr lvl="1"/>
            <a:r>
              <a:rPr lang="en-US" altLang="ja-JP" dirty="0" smtClean="0">
                <a:solidFill>
                  <a:srgbClr val="00B0F0"/>
                </a:solidFill>
              </a:rPr>
              <a:t>Unique accelerator unit design </a:t>
            </a:r>
            <a:r>
              <a:rPr lang="en-US" altLang="ja-JP" dirty="0" smtClean="0"/>
              <a:t>is going based on SW configuration.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749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Progress in previous collaboration </a:t>
            </a:r>
            <a:r>
              <a:rPr lang="en-US" altLang="ja-JP" dirty="0" smtClean="0"/>
              <a:t>and proposal in new application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827584" y="2780928"/>
            <a:ext cx="3960440" cy="2304256"/>
          </a:xfrm>
          <a:ln>
            <a:solidFill>
              <a:srgbClr val="0066FF"/>
            </a:solidFill>
          </a:ln>
        </p:spPr>
        <p:txBody>
          <a:bodyPr>
            <a:normAutofit/>
          </a:bodyPr>
          <a:lstStyle/>
          <a:p>
            <a:r>
              <a:rPr kumimoji="1" lang="en-US" altLang="ja-JP" sz="3200" dirty="0" smtClean="0">
                <a:solidFill>
                  <a:srgbClr val="00B050"/>
                </a:solidFill>
              </a:rPr>
              <a:t>Progress</a:t>
            </a:r>
          </a:p>
          <a:p>
            <a:pPr lvl="1"/>
            <a:r>
              <a:rPr lang="en-US" altLang="ja-JP" sz="2800" dirty="0" smtClean="0">
                <a:solidFill>
                  <a:srgbClr val="00B050"/>
                </a:solidFill>
              </a:rPr>
              <a:t>2008-2010</a:t>
            </a:r>
          </a:p>
          <a:p>
            <a:pPr lvl="1"/>
            <a:r>
              <a:rPr lang="en-US" altLang="ja-JP" sz="2800" dirty="0" smtClean="0">
                <a:solidFill>
                  <a:srgbClr val="00B050"/>
                </a:solidFill>
              </a:rPr>
              <a:t>Target</a:t>
            </a:r>
          </a:p>
          <a:p>
            <a:pPr lvl="1"/>
            <a:r>
              <a:rPr lang="en-US" altLang="ja-JP" sz="2800" dirty="0" smtClean="0">
                <a:solidFill>
                  <a:srgbClr val="00B050"/>
                </a:solidFill>
              </a:rPr>
              <a:t>Result and progress</a:t>
            </a:r>
          </a:p>
        </p:txBody>
      </p:sp>
      <p:sp>
        <p:nvSpPr>
          <p:cNvPr id="7" name="コンテンツ プレースホルダ 6"/>
          <p:cNvSpPr>
            <a:spLocks noGrp="1"/>
          </p:cNvSpPr>
          <p:nvPr>
            <p:ph sz="half" idx="2"/>
          </p:nvPr>
        </p:nvSpPr>
        <p:spPr>
          <a:xfrm>
            <a:off x="4932040" y="2780928"/>
            <a:ext cx="3816424" cy="2304256"/>
          </a:xfrm>
          <a:ln>
            <a:solidFill>
              <a:srgbClr val="0066FF"/>
            </a:solidFill>
          </a:ln>
        </p:spPr>
        <p:txBody>
          <a:bodyPr>
            <a:noAutofit/>
          </a:bodyPr>
          <a:lstStyle/>
          <a:p>
            <a:r>
              <a:rPr lang="en-US" altLang="ja-JP" sz="3200" dirty="0" smtClean="0">
                <a:solidFill>
                  <a:srgbClr val="0070C0"/>
                </a:solidFill>
              </a:rPr>
              <a:t>New application</a:t>
            </a:r>
          </a:p>
          <a:p>
            <a:pPr lvl="1"/>
            <a:r>
              <a:rPr lang="en-US" altLang="ja-JP" sz="2800" dirty="0" smtClean="0">
                <a:solidFill>
                  <a:srgbClr val="0070C0"/>
                </a:solidFill>
              </a:rPr>
              <a:t>2011-2013</a:t>
            </a:r>
          </a:p>
          <a:p>
            <a:pPr lvl="1"/>
            <a:r>
              <a:rPr lang="en-US" altLang="ja-JP" sz="2800" dirty="0" smtClean="0">
                <a:solidFill>
                  <a:srgbClr val="0070C0"/>
                </a:solidFill>
              </a:rPr>
              <a:t>Next target</a:t>
            </a:r>
          </a:p>
          <a:p>
            <a:pPr lvl="1"/>
            <a:r>
              <a:rPr lang="en-US" altLang="ja-JP" sz="2800" dirty="0" smtClean="0">
                <a:solidFill>
                  <a:srgbClr val="0070C0"/>
                </a:solidFill>
              </a:rPr>
              <a:t>Proposals </a:t>
            </a:r>
            <a:endParaRPr lang="ja-JP" altLang="en-US" sz="2800" dirty="0" smtClean="0">
              <a:solidFill>
                <a:srgbClr val="0070C0"/>
              </a:solidFill>
            </a:endParaRP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  <p:transition advTm="26297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714356"/>
            <a:ext cx="8429625" cy="595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5148064" cy="8683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altLang="ja-JP" dirty="0" smtClean="0"/>
              <a:t>Nextef expansion</a:t>
            </a:r>
            <a:endParaRPr lang="ja-JP" altLang="en-US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28625" y="3500438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KT-1</a:t>
            </a:r>
          </a:p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X-band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572250" y="2143125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Nextef</a:t>
            </a:r>
          </a:p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X-band</a:t>
            </a:r>
            <a:endParaRPr lang="ja-JP" altLang="en-US" b="1" dirty="0">
              <a:solidFill>
                <a:srgbClr val="FFC000"/>
              </a:solidFill>
            </a:endParaRPr>
          </a:p>
        </p:txBody>
      </p:sp>
      <p:sp>
        <p:nvSpPr>
          <p:cNvPr id="7" name="テキスト ボックス 4"/>
          <p:cNvSpPr txBox="1">
            <a:spLocks noChangeArrowheads="1"/>
          </p:cNvSpPr>
          <p:nvPr/>
        </p:nvSpPr>
        <p:spPr bwMode="auto">
          <a:xfrm>
            <a:off x="4429124" y="4429132"/>
            <a:ext cx="402674" cy="52322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800" b="1" dirty="0" smtClean="0">
                <a:solidFill>
                  <a:srgbClr val="FFFF00"/>
                </a:solidFill>
              </a:rPr>
              <a:t>A</a:t>
            </a:r>
            <a:endParaRPr lang="ja-JP" altLang="en-US" sz="2800" b="1" dirty="0">
              <a:solidFill>
                <a:srgbClr val="FFFF00"/>
              </a:solidFill>
            </a:endParaRPr>
          </a:p>
        </p:txBody>
      </p:sp>
      <p:sp>
        <p:nvSpPr>
          <p:cNvPr id="8" name="テキスト ボックス 4"/>
          <p:cNvSpPr txBox="1">
            <a:spLocks noChangeArrowheads="1"/>
          </p:cNvSpPr>
          <p:nvPr/>
        </p:nvSpPr>
        <p:spPr bwMode="auto">
          <a:xfrm>
            <a:off x="5076056" y="3429000"/>
            <a:ext cx="386644" cy="52322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800" b="1" dirty="0" smtClean="0">
                <a:solidFill>
                  <a:srgbClr val="FF0000"/>
                </a:solidFill>
              </a:rPr>
              <a:t>B</a:t>
            </a:r>
            <a:endParaRPr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cxnSp>
        <p:nvCxnSpPr>
          <p:cNvPr id="14" name="直線コネクタ 13"/>
          <p:cNvCxnSpPr/>
          <p:nvPr/>
        </p:nvCxnSpPr>
        <p:spPr>
          <a:xfrm flipV="1">
            <a:off x="395536" y="3789040"/>
            <a:ext cx="1224136" cy="72008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rot="10800000">
            <a:off x="1547664" y="3789040"/>
            <a:ext cx="576064" cy="288032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10800000" flipV="1">
            <a:off x="2123728" y="3789040"/>
            <a:ext cx="432048" cy="21602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10800000">
            <a:off x="2483768" y="3789040"/>
            <a:ext cx="1008112" cy="57606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V="1">
            <a:off x="3491880" y="3861048"/>
            <a:ext cx="2448272" cy="50405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16200000" flipV="1">
            <a:off x="5544108" y="4185084"/>
            <a:ext cx="792088" cy="14401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 rot="10800000">
            <a:off x="5364088" y="4293096"/>
            <a:ext cx="576064" cy="36004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10800000">
            <a:off x="5796136" y="2924944"/>
            <a:ext cx="1224136" cy="720080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rot="10800000" flipV="1">
            <a:off x="5364088" y="3717032"/>
            <a:ext cx="1584176" cy="86409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4355976" y="4077072"/>
            <a:ext cx="1008112" cy="50405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>
            <a:stCxn id="7" idx="1"/>
          </p:cNvCxnSpPr>
          <p:nvPr/>
        </p:nvCxnSpPr>
        <p:spPr>
          <a:xfrm rot="10800000">
            <a:off x="4427984" y="4077076"/>
            <a:ext cx="1140" cy="61366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3671392" y="764704"/>
            <a:ext cx="547260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Nextef another shield room “B” was being established.</a:t>
            </a:r>
            <a:endParaRPr kumimoji="1" lang="en-US" altLang="ja-JP" sz="3200" dirty="0" smtClean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538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7" grpId="0" animBg="1"/>
      <p:bldP spid="8" grpId="0" animBg="1"/>
      <p:bldP spid="8" grpId="1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-171400"/>
            <a:ext cx="8839200" cy="1143000"/>
          </a:xfrm>
        </p:spPr>
        <p:txBody>
          <a:bodyPr/>
          <a:lstStyle/>
          <a:p>
            <a:r>
              <a:rPr lang="en-US" sz="4000" dirty="0"/>
              <a:t>Reusable coupler: TM</a:t>
            </a:r>
            <a:r>
              <a:rPr lang="en-US" sz="4000" baseline="-25000" dirty="0"/>
              <a:t>01</a:t>
            </a:r>
            <a:r>
              <a:rPr lang="en-US" sz="4000" dirty="0"/>
              <a:t> Mode Launcher</a:t>
            </a:r>
            <a:endParaRPr lang="ru-RU" sz="4000" dirty="0"/>
          </a:p>
        </p:txBody>
      </p:sp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3672408" cy="252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755576" y="3861048"/>
            <a:ext cx="426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Surface electric fields in the mode launcher </a:t>
            </a:r>
            <a:r>
              <a:rPr lang="en-US" dirty="0" err="1">
                <a:latin typeface="Calibri" pitchFamily="34" charset="0"/>
              </a:rPr>
              <a:t>E</a:t>
            </a:r>
            <a:r>
              <a:rPr lang="en-US" baseline="-25000" dirty="0" err="1">
                <a:latin typeface="Calibri" pitchFamily="34" charset="0"/>
              </a:rPr>
              <a:t>max</a:t>
            </a:r>
            <a:r>
              <a:rPr lang="en-US" dirty="0">
                <a:latin typeface="Calibri" pitchFamily="34" charset="0"/>
              </a:rPr>
              <a:t>= 49 MV/m for 100 MW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6588224" y="6309320"/>
            <a:ext cx="2317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S. </a:t>
            </a:r>
            <a:r>
              <a:rPr lang="en-US" dirty="0" err="1">
                <a:latin typeface="Calibri" pitchFamily="34" charset="0"/>
              </a:rPr>
              <a:t>Tantawi</a:t>
            </a:r>
            <a:r>
              <a:rPr lang="en-US" dirty="0">
                <a:latin typeface="Calibri" pitchFamily="34" charset="0"/>
              </a:rPr>
              <a:t>, C. </a:t>
            </a:r>
            <a:r>
              <a:rPr lang="en-US" dirty="0" err="1">
                <a:latin typeface="Calibri" pitchFamily="34" charset="0"/>
              </a:rPr>
              <a:t>Nantista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39552" y="4869160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SLAC made these l</a:t>
            </a:r>
            <a:r>
              <a:rPr kumimoji="1" lang="en-US" altLang="ja-JP" sz="3200" dirty="0" smtClean="0">
                <a:solidFill>
                  <a:srgbClr val="FF0000"/>
                </a:solidFill>
              </a:rPr>
              <a:t>aunchers for KEK basic tests.</a:t>
            </a:r>
          </a:p>
          <a:p>
            <a:pPr algn="ctr"/>
            <a:r>
              <a:rPr kumimoji="1" lang="en-US" altLang="ja-JP" sz="3200" dirty="0" smtClean="0">
                <a:solidFill>
                  <a:srgbClr val="FF0000"/>
                </a:solidFill>
              </a:rPr>
              <a:t>KEK will prepare single cell test setups.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076056" y="3068960"/>
            <a:ext cx="1952625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Single Cu SW Structure"/>
          <p:cNvPicPr>
            <a:picLocks noChangeAspect="1" noChangeArrowheads="1"/>
          </p:cNvPicPr>
          <p:nvPr/>
        </p:nvPicPr>
        <p:blipFill>
          <a:blip r:embed="rId5" cstate="print"/>
          <a:srcRect t="7567" b="15501"/>
          <a:stretch>
            <a:fillRect/>
          </a:stretch>
        </p:blipFill>
        <p:spPr bwMode="auto">
          <a:xfrm>
            <a:off x="6300192" y="908720"/>
            <a:ext cx="2058980" cy="14097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 l="3448"/>
          <a:stretch>
            <a:fillRect/>
          </a:stretch>
        </p:blipFill>
        <p:spPr bwMode="auto">
          <a:xfrm flipH="1">
            <a:off x="5868144" y="2420888"/>
            <a:ext cx="2666698" cy="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</p:spTree>
  </p:cSld>
  <p:clrMapOvr>
    <a:masterClrMapping/>
  </p:clrMapOvr>
  <p:transition advTm="15156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9" descr="Single Cu SW Structure"/>
          <p:cNvPicPr>
            <a:picLocks noChangeAspect="1" noChangeArrowheads="1"/>
          </p:cNvPicPr>
          <p:nvPr/>
        </p:nvPicPr>
        <p:blipFill>
          <a:blip r:embed="rId3" cstate="print"/>
          <a:srcRect t="7567" b="15501"/>
          <a:stretch>
            <a:fillRect/>
          </a:stretch>
        </p:blipFill>
        <p:spPr bwMode="auto">
          <a:xfrm>
            <a:off x="5004048" y="4797152"/>
            <a:ext cx="2058980" cy="1409700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1124744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Systematic study on surface treatment is planned in collaboration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pic>
        <p:nvPicPr>
          <p:cNvPr id="1026" name="図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412776"/>
            <a:ext cx="2376264" cy="184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図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717032"/>
            <a:ext cx="2304256" cy="174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図 3" descr="\\cern.ch\dfs\Users\m\maichele\Desktop\Meeting 2008.07.09\SLAC_strich5_Orien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1484784"/>
            <a:ext cx="187985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1556792"/>
            <a:ext cx="1728192" cy="1291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テキスト ボックス 9"/>
          <p:cNvSpPr txBox="1"/>
          <p:nvPr/>
        </p:nvSpPr>
        <p:spPr>
          <a:xfrm>
            <a:off x="3059832" y="2852936"/>
            <a:ext cx="3384376" cy="24314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FF0000"/>
                </a:solidFill>
              </a:rPr>
              <a:t>Cutting, HIP, purity, heat treatment, CP, EP, etc.</a:t>
            </a:r>
          </a:p>
          <a:p>
            <a:pPr algn="ctr"/>
            <a:r>
              <a:rPr lang="en-US" altLang="ja-JP" sz="2400" dirty="0" smtClean="0"/>
              <a:t>w</a:t>
            </a:r>
            <a:r>
              <a:rPr kumimoji="1" lang="en-US" altLang="ja-JP" sz="2400" dirty="0" smtClean="0"/>
              <a:t>ith using LG (high purity large grain material) </a:t>
            </a:r>
          </a:p>
          <a:p>
            <a:pPr algn="ctr"/>
            <a:r>
              <a:rPr kumimoji="1" lang="en-US" altLang="ja-JP" sz="2400" dirty="0" smtClean="0"/>
              <a:t>in coupon or single cell setup</a:t>
            </a:r>
            <a:r>
              <a:rPr kumimoji="1" lang="en-US" altLang="ja-JP" sz="3200" dirty="0" smtClean="0"/>
              <a:t> 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95536" y="3212976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VAC furnace</a:t>
            </a:r>
            <a:endParaRPr kumimoji="1" lang="ja-JP" altLang="en-US" sz="2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95536" y="544522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Hydrogen</a:t>
            </a:r>
            <a:r>
              <a:rPr kumimoji="1" lang="en-US" altLang="ja-JP" sz="2400" dirty="0" smtClean="0"/>
              <a:t> furnace</a:t>
            </a:r>
            <a:endParaRPr kumimoji="1" lang="ja-JP" altLang="en-US" sz="24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876256" y="3284984"/>
            <a:ext cx="2052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Crystal orientation</a:t>
            </a:r>
          </a:p>
          <a:p>
            <a:pPr algn="ctr"/>
            <a:r>
              <a:rPr kumimoji="1" lang="en-US" altLang="ja-JP" sz="2400" dirty="0" smtClean="0"/>
              <a:t>SEM &amp; X-ray</a:t>
            </a:r>
          </a:p>
          <a:p>
            <a:pPr algn="ctr"/>
            <a:r>
              <a:rPr lang="en-US" altLang="ja-JP" sz="2400" dirty="0" smtClean="0"/>
              <a:t>Field Emission Microscope</a:t>
            </a:r>
          </a:p>
        </p:txBody>
      </p:sp>
    </p:spTree>
  </p:cSld>
  <p:clrMapOvr>
    <a:masterClrMapping/>
  </p:clrMapOvr>
  <p:transition advTm="73625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C:\text\CERN_May2010\pictures\Full Choke Cavity -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32656"/>
            <a:ext cx="6552728" cy="513258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67030" y="653926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A. D. Yeremian et al., “RF Choke for Standing Wave Structures and Flanges,” THPEA065, IPAC 2010, Kyoto, May 2010.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156176" y="6093296"/>
            <a:ext cx="2840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Solid model by David Martin</a:t>
            </a:r>
            <a:endParaRPr 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732240" y="0"/>
            <a:ext cx="2411760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dirty="0" smtClean="0"/>
              <a:t>V. </a:t>
            </a:r>
            <a:r>
              <a:rPr lang="en-US" altLang="ja-JP" dirty="0" err="1" smtClean="0"/>
              <a:t>Dolgashev</a:t>
            </a:r>
            <a:r>
              <a:rPr lang="en-US" altLang="ja-JP" dirty="0" smtClean="0"/>
              <a:t>, AAS 2010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71600" y="5229200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KEK is p</a:t>
            </a:r>
            <a:r>
              <a:rPr kumimoji="1" lang="en-US" altLang="ja-JP" sz="3200" dirty="0" smtClean="0">
                <a:solidFill>
                  <a:srgbClr val="FF0000"/>
                </a:solidFill>
              </a:rPr>
              <a:t>reparing in-situ inspection device for single-cell test setup at SLAC.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</p:spTree>
  </p:cSld>
  <p:clrMapOvr>
    <a:masterClrMapping/>
  </p:clrMapOvr>
  <p:transition advTm="22656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ja-JP" sz="4000" b="1" i="1" dirty="0">
                <a:latin typeface="Times New Roman" pitchFamily="18" charset="0"/>
              </a:rPr>
              <a:t>1C-SW-A3.75-T2.60-Cu/Mo-clamped</a:t>
            </a:r>
          </a:p>
        </p:txBody>
      </p:sp>
      <p:pic>
        <p:nvPicPr>
          <p:cNvPr id="10246" name="Picture 6" descr="CIMG14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72816"/>
            <a:ext cx="4321175" cy="3241675"/>
          </a:xfrm>
          <a:prstGeom prst="rect">
            <a:avLst/>
          </a:prstGeom>
          <a:noFill/>
        </p:spPr>
      </p:pic>
      <p:pic>
        <p:nvPicPr>
          <p:cNvPr id="10244" name="Picture 4" descr="CIMG14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80728"/>
            <a:ext cx="4537075" cy="3403600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0" y="5085184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FF0000"/>
                </a:solidFill>
              </a:rPr>
              <a:t>Test with other materials than copper, such as stainless steel and molybdenum, are being tried for higher gradient. </a:t>
            </a:r>
          </a:p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KEK supplies the test setups.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</p:spTree>
  </p:cSld>
  <p:clrMapOvr>
    <a:masterClrMapping/>
  </p:clrMapOvr>
  <p:transition advTm="27109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>
                <a:ea typeface="ＭＳ Ｐゴシック" pitchFamily="50" charset="-128"/>
              </a:rPr>
              <a:t>Approach*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395536" y="4365104"/>
            <a:ext cx="8610600" cy="838200"/>
          </a:xfrm>
        </p:spPr>
        <p:txBody>
          <a:bodyPr/>
          <a:lstStyle/>
          <a:p>
            <a:r>
              <a:rPr lang="en-US" altLang="ja-JP" dirty="0" smtClean="0">
                <a:ea typeface="ＭＳ Ｐゴシック" pitchFamily="50" charset="-128"/>
              </a:rPr>
              <a:t>Individually fed </a:t>
            </a:r>
            <a:r>
              <a:rPr lang="en-US" altLang="ja-JP" sz="3600" dirty="0" smtClean="0">
                <a:latin typeface="Symbol" pitchFamily="18" charset="2"/>
                <a:ea typeface="ＭＳ Ｐゴシック" pitchFamily="50" charset="-128"/>
              </a:rPr>
              <a:t>p</a:t>
            </a:r>
            <a:r>
              <a:rPr lang="en-US" altLang="ja-JP" sz="3600" dirty="0" smtClean="0">
                <a:ea typeface="ＭＳ Ｐゴシック" pitchFamily="50" charset="-128"/>
              </a:rPr>
              <a:t> </a:t>
            </a:r>
            <a:r>
              <a:rPr lang="en-US" altLang="ja-JP" dirty="0" smtClean="0">
                <a:ea typeface="ＭＳ Ｐゴシック" pitchFamily="50" charset="-128"/>
              </a:rPr>
              <a:t>mode cavities</a:t>
            </a:r>
          </a:p>
        </p:txBody>
      </p:sp>
      <p:sp>
        <p:nvSpPr>
          <p:cNvPr id="2048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ja-JP" smtClean="0"/>
              <a:t>US/Japan application Toshi Higo</a:t>
            </a:r>
            <a:endParaRPr lang="en-US" altLang="ja-JP"/>
          </a:p>
        </p:txBody>
      </p:sp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381000" y="1284288"/>
            <a:ext cx="8053388" cy="3251200"/>
            <a:chOff x="381000" y="1143000"/>
            <a:chExt cx="8053388" cy="3251200"/>
          </a:xfrm>
        </p:grpSpPr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457200" y="2362200"/>
              <a:ext cx="1576388" cy="1447800"/>
              <a:chOff x="176110" y="1676400"/>
              <a:chExt cx="1576490" cy="1447800"/>
            </a:xfrm>
          </p:grpSpPr>
          <p:sp>
            <p:nvSpPr>
              <p:cNvPr id="5" name="Can 4"/>
              <p:cNvSpPr>
                <a:spLocks noChangeArrowheads="1"/>
              </p:cNvSpPr>
              <p:nvPr/>
            </p:nvSpPr>
            <p:spPr bwMode="auto">
              <a:xfrm rot="-5400000">
                <a:off x="1257290" y="2628890"/>
                <a:ext cx="685800" cy="304820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CBFFFF"/>
                  </a:gs>
                  <a:gs pos="100000">
                    <a:srgbClr val="B5E5E9"/>
                  </a:gs>
                </a:gsLst>
                <a:lin ang="5400000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/>
                <a:endParaRPr lang="ja-JP" altLang="ja-JP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7" name="Straight Connector 6"/>
              <p:cNvCxnSpPr>
                <a:cxnSpLocks noChangeShapeType="1"/>
              </p:cNvCxnSpPr>
              <p:nvPr/>
            </p:nvCxnSpPr>
            <p:spPr bwMode="auto">
              <a:xfrm>
                <a:off x="914346" y="1905000"/>
                <a:ext cx="685844" cy="158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cxnSp>
            <p:nvCxnSpPr>
              <p:cNvPr id="8" name="Straight Connector 7"/>
              <p:cNvCxnSpPr>
                <a:cxnSpLocks noChangeShapeType="1"/>
                <a:endCxn id="5" idx="4"/>
              </p:cNvCxnSpPr>
              <p:nvPr/>
            </p:nvCxnSpPr>
            <p:spPr bwMode="auto">
              <a:xfrm rot="5400000">
                <a:off x="1334284" y="2172493"/>
                <a:ext cx="533400" cy="158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176110" y="1836737"/>
                <a:ext cx="754112" cy="152400"/>
              </a:xfrm>
              <a:custGeom>
                <a:avLst/>
                <a:gdLst>
                  <a:gd name="T0" fmla="*/ 754112 w 527816"/>
                  <a:gd name="T1" fmla="*/ 57059 h 290001"/>
                  <a:gd name="T2" fmla="*/ 636282 w 527816"/>
                  <a:gd name="T3" fmla="*/ 135065 h 290001"/>
                  <a:gd name="T4" fmla="*/ 494886 w 527816"/>
                  <a:gd name="T5" fmla="*/ 5055 h 290001"/>
                  <a:gd name="T6" fmla="*/ 377056 w 527816"/>
                  <a:gd name="T7" fmla="*/ 143733 h 290001"/>
                  <a:gd name="T8" fmla="*/ 259226 w 527816"/>
                  <a:gd name="T9" fmla="*/ 722 h 290001"/>
                  <a:gd name="T10" fmla="*/ 188528 w 527816"/>
                  <a:gd name="T11" fmla="*/ 148067 h 290001"/>
                  <a:gd name="T12" fmla="*/ 70698 w 527816"/>
                  <a:gd name="T13" fmla="*/ 722 h 290001"/>
                  <a:gd name="T14" fmla="*/ 0 w 527816"/>
                  <a:gd name="T15" fmla="*/ 152400 h 290001"/>
                  <a:gd name="T16" fmla="*/ 0 w 527816"/>
                  <a:gd name="T17" fmla="*/ 152400 h 2900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7816" h="290001">
                    <a:moveTo>
                      <a:pt x="527816" y="108578"/>
                    </a:moveTo>
                    <a:cubicBezTo>
                      <a:pt x="501700" y="191043"/>
                      <a:pt x="475585" y="273508"/>
                      <a:pt x="445345" y="257015"/>
                    </a:cubicBezTo>
                    <a:cubicBezTo>
                      <a:pt x="415105" y="240522"/>
                      <a:pt x="376618" y="6871"/>
                      <a:pt x="346379" y="9620"/>
                    </a:cubicBezTo>
                    <a:cubicBezTo>
                      <a:pt x="316140" y="12369"/>
                      <a:pt x="291398" y="274882"/>
                      <a:pt x="263908" y="273508"/>
                    </a:cubicBezTo>
                    <a:cubicBezTo>
                      <a:pt x="236418" y="272134"/>
                      <a:pt x="203429" y="0"/>
                      <a:pt x="181437" y="1374"/>
                    </a:cubicBezTo>
                    <a:cubicBezTo>
                      <a:pt x="159445" y="2748"/>
                      <a:pt x="153946" y="281755"/>
                      <a:pt x="131954" y="281755"/>
                    </a:cubicBezTo>
                    <a:cubicBezTo>
                      <a:pt x="109962" y="281755"/>
                      <a:pt x="71475" y="0"/>
                      <a:pt x="49483" y="1374"/>
                    </a:cubicBezTo>
                    <a:cubicBezTo>
                      <a:pt x="27491" y="2748"/>
                      <a:pt x="0" y="290001"/>
                      <a:pt x="0" y="290001"/>
                    </a:cubicBezTo>
                  </a:path>
                </a:pathLst>
              </a:custGeom>
              <a:noFill/>
              <a:ln w="254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endParaRPr lang="ja-JP" altLang="en-US"/>
              </a:p>
            </p:txBody>
          </p:sp>
          <p:grpSp>
            <p:nvGrpSpPr>
              <p:cNvPr id="4" name="Group 18"/>
              <p:cNvGrpSpPr>
                <a:grpSpLocks/>
              </p:cNvGrpSpPr>
              <p:nvPr/>
            </p:nvGrpSpPr>
            <p:grpSpPr bwMode="auto">
              <a:xfrm>
                <a:off x="1066800" y="1676400"/>
                <a:ext cx="457200" cy="228600"/>
                <a:chOff x="1219200" y="1600200"/>
                <a:chExt cx="457200" cy="228600"/>
              </a:xfrm>
            </p:grpSpPr>
            <p:cxnSp>
              <p:nvCxnSpPr>
                <p:cNvPr id="13" name="Straight Connector 12"/>
                <p:cNvCxnSpPr>
                  <a:cxnSpLocks noChangeShapeType="1"/>
                </p:cNvCxnSpPr>
                <p:nvPr/>
              </p:nvCxnSpPr>
              <p:spPr bwMode="auto">
                <a:xfrm>
                  <a:off x="1219156" y="1600200"/>
                  <a:ext cx="457230" cy="2286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15" name="Straight Connector 14"/>
                <p:cNvCxnSpPr>
                  <a:cxnSpLocks noChangeShapeType="1"/>
                </p:cNvCxnSpPr>
                <p:nvPr/>
              </p:nvCxnSpPr>
              <p:spPr bwMode="auto">
                <a:xfrm rot="10800000" flipV="1">
                  <a:off x="1219156" y="1600200"/>
                  <a:ext cx="457230" cy="2286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</p:grpSp>
        </p:grpSp>
        <p:cxnSp>
          <p:nvCxnSpPr>
            <p:cNvPr id="20" name="Straight Connector 19"/>
            <p:cNvCxnSpPr>
              <a:cxnSpLocks noChangeShapeType="1"/>
            </p:cNvCxnSpPr>
            <p:nvPr/>
          </p:nvCxnSpPr>
          <p:spPr bwMode="auto">
            <a:xfrm>
              <a:off x="738188" y="2362200"/>
              <a:ext cx="7543800" cy="1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22" name="Can 21"/>
            <p:cNvSpPr>
              <a:spLocks noChangeArrowheads="1"/>
            </p:cNvSpPr>
            <p:nvPr/>
          </p:nvSpPr>
          <p:spPr bwMode="auto">
            <a:xfrm rot="-5400000">
              <a:off x="7939088" y="3298825"/>
              <a:ext cx="685800" cy="30480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CBFFFF"/>
                </a:gs>
                <a:gs pos="100000">
                  <a:srgbClr val="B5E5E9"/>
                </a:gs>
              </a:gsLst>
              <a:lin ang="5400000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/>
              <a:endParaRPr lang="ja-JP" altLang="ja-JP">
                <a:solidFill>
                  <a:srgbClr val="FFFFFF"/>
                </a:solidFill>
              </a:endParaRPr>
            </a:p>
          </p:txBody>
        </p:sp>
        <p:cxnSp>
          <p:nvCxnSpPr>
            <p:cNvPr id="23" name="Straight Connector 22"/>
            <p:cNvCxnSpPr>
              <a:cxnSpLocks noChangeShapeType="1"/>
            </p:cNvCxnSpPr>
            <p:nvPr/>
          </p:nvCxnSpPr>
          <p:spPr bwMode="auto">
            <a:xfrm rot="5400000">
              <a:off x="7912101" y="2732087"/>
              <a:ext cx="741362" cy="1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2132013" y="2362200"/>
              <a:ext cx="1576387" cy="1447800"/>
              <a:chOff x="176110" y="1676400"/>
              <a:chExt cx="1576490" cy="1447800"/>
            </a:xfrm>
          </p:grpSpPr>
          <p:sp>
            <p:nvSpPr>
              <p:cNvPr id="28" name="Can 27"/>
              <p:cNvSpPr>
                <a:spLocks noChangeArrowheads="1"/>
              </p:cNvSpPr>
              <p:nvPr/>
            </p:nvSpPr>
            <p:spPr bwMode="auto">
              <a:xfrm rot="-5400000">
                <a:off x="1257290" y="2628890"/>
                <a:ext cx="685800" cy="304820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CBFFFF"/>
                  </a:gs>
                  <a:gs pos="100000">
                    <a:srgbClr val="B5E5E9"/>
                  </a:gs>
                </a:gsLst>
                <a:lin ang="5400000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/>
                <a:endParaRPr lang="ja-JP" altLang="ja-JP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29" name="Straight Connector 28"/>
              <p:cNvCxnSpPr>
                <a:cxnSpLocks noChangeShapeType="1"/>
              </p:cNvCxnSpPr>
              <p:nvPr/>
            </p:nvCxnSpPr>
            <p:spPr bwMode="auto">
              <a:xfrm>
                <a:off x="914345" y="1905000"/>
                <a:ext cx="685845" cy="158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cxnSp>
            <p:nvCxnSpPr>
              <p:cNvPr id="30" name="Straight Connector 29"/>
              <p:cNvCxnSpPr>
                <a:cxnSpLocks noChangeShapeType="1"/>
                <a:endCxn id="28" idx="4"/>
              </p:cNvCxnSpPr>
              <p:nvPr/>
            </p:nvCxnSpPr>
            <p:spPr bwMode="auto">
              <a:xfrm rot="5400000">
                <a:off x="1334284" y="2172493"/>
                <a:ext cx="533400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31" name="Freeform 30"/>
              <p:cNvSpPr>
                <a:spLocks/>
              </p:cNvSpPr>
              <p:nvPr/>
            </p:nvSpPr>
            <p:spPr bwMode="auto">
              <a:xfrm>
                <a:off x="176110" y="1836737"/>
                <a:ext cx="754111" cy="152400"/>
              </a:xfrm>
              <a:custGeom>
                <a:avLst/>
                <a:gdLst>
                  <a:gd name="T0" fmla="*/ 754111 w 527816"/>
                  <a:gd name="T1" fmla="*/ 57059 h 290001"/>
                  <a:gd name="T2" fmla="*/ 636282 w 527816"/>
                  <a:gd name="T3" fmla="*/ 135065 h 290001"/>
                  <a:gd name="T4" fmla="*/ 494885 w 527816"/>
                  <a:gd name="T5" fmla="*/ 5055 h 290001"/>
                  <a:gd name="T6" fmla="*/ 377056 w 527816"/>
                  <a:gd name="T7" fmla="*/ 143733 h 290001"/>
                  <a:gd name="T8" fmla="*/ 259226 w 527816"/>
                  <a:gd name="T9" fmla="*/ 722 h 290001"/>
                  <a:gd name="T10" fmla="*/ 188528 w 527816"/>
                  <a:gd name="T11" fmla="*/ 148067 h 290001"/>
                  <a:gd name="T12" fmla="*/ 70698 w 527816"/>
                  <a:gd name="T13" fmla="*/ 722 h 290001"/>
                  <a:gd name="T14" fmla="*/ 0 w 527816"/>
                  <a:gd name="T15" fmla="*/ 152400 h 290001"/>
                  <a:gd name="T16" fmla="*/ 0 w 527816"/>
                  <a:gd name="T17" fmla="*/ 152400 h 2900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7816" h="290001">
                    <a:moveTo>
                      <a:pt x="527816" y="108578"/>
                    </a:moveTo>
                    <a:cubicBezTo>
                      <a:pt x="501700" y="191043"/>
                      <a:pt x="475585" y="273508"/>
                      <a:pt x="445345" y="257015"/>
                    </a:cubicBezTo>
                    <a:cubicBezTo>
                      <a:pt x="415105" y="240522"/>
                      <a:pt x="376618" y="6871"/>
                      <a:pt x="346379" y="9620"/>
                    </a:cubicBezTo>
                    <a:cubicBezTo>
                      <a:pt x="316140" y="12369"/>
                      <a:pt x="291398" y="274882"/>
                      <a:pt x="263908" y="273508"/>
                    </a:cubicBezTo>
                    <a:cubicBezTo>
                      <a:pt x="236418" y="272134"/>
                      <a:pt x="203429" y="0"/>
                      <a:pt x="181437" y="1374"/>
                    </a:cubicBezTo>
                    <a:cubicBezTo>
                      <a:pt x="159445" y="2748"/>
                      <a:pt x="153946" y="281755"/>
                      <a:pt x="131954" y="281755"/>
                    </a:cubicBezTo>
                    <a:cubicBezTo>
                      <a:pt x="109962" y="281755"/>
                      <a:pt x="71475" y="0"/>
                      <a:pt x="49483" y="1374"/>
                    </a:cubicBezTo>
                    <a:cubicBezTo>
                      <a:pt x="27491" y="2748"/>
                      <a:pt x="0" y="290001"/>
                      <a:pt x="0" y="290001"/>
                    </a:cubicBezTo>
                  </a:path>
                </a:pathLst>
              </a:custGeom>
              <a:noFill/>
              <a:ln w="254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endParaRPr lang="ja-JP" altLang="en-US"/>
              </a:p>
            </p:txBody>
          </p:sp>
          <p:grpSp>
            <p:nvGrpSpPr>
              <p:cNvPr id="9" name="Group 18"/>
              <p:cNvGrpSpPr>
                <a:grpSpLocks/>
              </p:cNvGrpSpPr>
              <p:nvPr/>
            </p:nvGrpSpPr>
            <p:grpSpPr bwMode="auto">
              <a:xfrm>
                <a:off x="1066800" y="1676400"/>
                <a:ext cx="457200" cy="228600"/>
                <a:chOff x="1219200" y="1600200"/>
                <a:chExt cx="457200" cy="228600"/>
              </a:xfrm>
            </p:grpSpPr>
            <p:cxnSp>
              <p:nvCxnSpPr>
                <p:cNvPr id="33" name="Straight Connector 32"/>
                <p:cNvCxnSpPr>
                  <a:cxnSpLocks noChangeShapeType="1"/>
                </p:cNvCxnSpPr>
                <p:nvPr/>
              </p:nvCxnSpPr>
              <p:spPr bwMode="auto">
                <a:xfrm>
                  <a:off x="1219155" y="1600200"/>
                  <a:ext cx="457230" cy="2286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34" name="Straight Connector 33"/>
                <p:cNvCxnSpPr>
                  <a:cxnSpLocks noChangeShapeType="1"/>
                </p:cNvCxnSpPr>
                <p:nvPr/>
              </p:nvCxnSpPr>
              <p:spPr bwMode="auto">
                <a:xfrm rot="10800000" flipV="1">
                  <a:off x="1219155" y="1600200"/>
                  <a:ext cx="457230" cy="2286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</p:grpSp>
        </p:grpSp>
        <p:grpSp>
          <p:nvGrpSpPr>
            <p:cNvPr id="10" name="Group 34"/>
            <p:cNvGrpSpPr>
              <a:grpSpLocks/>
            </p:cNvGrpSpPr>
            <p:nvPr/>
          </p:nvGrpSpPr>
          <p:grpSpPr bwMode="auto">
            <a:xfrm>
              <a:off x="3862388" y="2362200"/>
              <a:ext cx="1576387" cy="1447800"/>
              <a:chOff x="176110" y="1676400"/>
              <a:chExt cx="1576490" cy="1447800"/>
            </a:xfrm>
          </p:grpSpPr>
          <p:sp>
            <p:nvSpPr>
              <p:cNvPr id="36" name="Can 35"/>
              <p:cNvSpPr>
                <a:spLocks noChangeArrowheads="1"/>
              </p:cNvSpPr>
              <p:nvPr/>
            </p:nvSpPr>
            <p:spPr bwMode="auto">
              <a:xfrm rot="-5400000">
                <a:off x="1257290" y="2628890"/>
                <a:ext cx="685800" cy="304820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CBFFFF"/>
                  </a:gs>
                  <a:gs pos="100000">
                    <a:srgbClr val="B5E5E9"/>
                  </a:gs>
                </a:gsLst>
                <a:lin ang="5400000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/>
                <a:endParaRPr lang="ja-JP" altLang="ja-JP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37" name="Straight Connector 36"/>
              <p:cNvCxnSpPr>
                <a:cxnSpLocks noChangeShapeType="1"/>
              </p:cNvCxnSpPr>
              <p:nvPr/>
            </p:nvCxnSpPr>
            <p:spPr bwMode="auto">
              <a:xfrm>
                <a:off x="914345" y="1905000"/>
                <a:ext cx="685845" cy="158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cxnSp>
            <p:nvCxnSpPr>
              <p:cNvPr id="38" name="Straight Connector 37"/>
              <p:cNvCxnSpPr>
                <a:cxnSpLocks noChangeShapeType="1"/>
                <a:endCxn id="36" idx="4"/>
              </p:cNvCxnSpPr>
              <p:nvPr/>
            </p:nvCxnSpPr>
            <p:spPr bwMode="auto">
              <a:xfrm rot="5400000">
                <a:off x="1334284" y="2172493"/>
                <a:ext cx="533400" cy="15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39" name="Freeform 38"/>
              <p:cNvSpPr>
                <a:spLocks/>
              </p:cNvSpPr>
              <p:nvPr/>
            </p:nvSpPr>
            <p:spPr bwMode="auto">
              <a:xfrm>
                <a:off x="176110" y="1836737"/>
                <a:ext cx="754111" cy="152400"/>
              </a:xfrm>
              <a:custGeom>
                <a:avLst/>
                <a:gdLst>
                  <a:gd name="T0" fmla="*/ 754111 w 527816"/>
                  <a:gd name="T1" fmla="*/ 57059 h 290001"/>
                  <a:gd name="T2" fmla="*/ 636282 w 527816"/>
                  <a:gd name="T3" fmla="*/ 135065 h 290001"/>
                  <a:gd name="T4" fmla="*/ 494885 w 527816"/>
                  <a:gd name="T5" fmla="*/ 5055 h 290001"/>
                  <a:gd name="T6" fmla="*/ 377056 w 527816"/>
                  <a:gd name="T7" fmla="*/ 143733 h 290001"/>
                  <a:gd name="T8" fmla="*/ 259226 w 527816"/>
                  <a:gd name="T9" fmla="*/ 722 h 290001"/>
                  <a:gd name="T10" fmla="*/ 188528 w 527816"/>
                  <a:gd name="T11" fmla="*/ 148067 h 290001"/>
                  <a:gd name="T12" fmla="*/ 70698 w 527816"/>
                  <a:gd name="T13" fmla="*/ 722 h 290001"/>
                  <a:gd name="T14" fmla="*/ 0 w 527816"/>
                  <a:gd name="T15" fmla="*/ 152400 h 290001"/>
                  <a:gd name="T16" fmla="*/ 0 w 527816"/>
                  <a:gd name="T17" fmla="*/ 152400 h 2900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27816" h="290001">
                    <a:moveTo>
                      <a:pt x="527816" y="108578"/>
                    </a:moveTo>
                    <a:cubicBezTo>
                      <a:pt x="501700" y="191043"/>
                      <a:pt x="475585" y="273508"/>
                      <a:pt x="445345" y="257015"/>
                    </a:cubicBezTo>
                    <a:cubicBezTo>
                      <a:pt x="415105" y="240522"/>
                      <a:pt x="376618" y="6871"/>
                      <a:pt x="346379" y="9620"/>
                    </a:cubicBezTo>
                    <a:cubicBezTo>
                      <a:pt x="316140" y="12369"/>
                      <a:pt x="291398" y="274882"/>
                      <a:pt x="263908" y="273508"/>
                    </a:cubicBezTo>
                    <a:cubicBezTo>
                      <a:pt x="236418" y="272134"/>
                      <a:pt x="203429" y="0"/>
                      <a:pt x="181437" y="1374"/>
                    </a:cubicBezTo>
                    <a:cubicBezTo>
                      <a:pt x="159445" y="2748"/>
                      <a:pt x="153946" y="281755"/>
                      <a:pt x="131954" y="281755"/>
                    </a:cubicBezTo>
                    <a:cubicBezTo>
                      <a:pt x="109962" y="281755"/>
                      <a:pt x="71475" y="0"/>
                      <a:pt x="49483" y="1374"/>
                    </a:cubicBezTo>
                    <a:cubicBezTo>
                      <a:pt x="27491" y="2748"/>
                      <a:pt x="0" y="290001"/>
                      <a:pt x="0" y="290001"/>
                    </a:cubicBezTo>
                  </a:path>
                </a:pathLst>
              </a:custGeom>
              <a:noFill/>
              <a:ln w="254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endParaRPr lang="ja-JP" altLang="en-US"/>
              </a:p>
            </p:txBody>
          </p:sp>
          <p:grpSp>
            <p:nvGrpSpPr>
              <p:cNvPr id="12" name="Group 18"/>
              <p:cNvGrpSpPr>
                <a:grpSpLocks/>
              </p:cNvGrpSpPr>
              <p:nvPr/>
            </p:nvGrpSpPr>
            <p:grpSpPr bwMode="auto">
              <a:xfrm>
                <a:off x="1066800" y="1676400"/>
                <a:ext cx="457200" cy="228600"/>
                <a:chOff x="1219200" y="1600200"/>
                <a:chExt cx="457200" cy="228600"/>
              </a:xfrm>
            </p:grpSpPr>
            <p:cxnSp>
              <p:nvCxnSpPr>
                <p:cNvPr id="41" name="Straight Connector 40"/>
                <p:cNvCxnSpPr>
                  <a:cxnSpLocks noChangeShapeType="1"/>
                </p:cNvCxnSpPr>
                <p:nvPr/>
              </p:nvCxnSpPr>
              <p:spPr bwMode="auto">
                <a:xfrm>
                  <a:off x="1219155" y="1600200"/>
                  <a:ext cx="457230" cy="2286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42" name="Straight Connector 41"/>
                <p:cNvCxnSpPr>
                  <a:cxnSpLocks noChangeShapeType="1"/>
                </p:cNvCxnSpPr>
                <p:nvPr/>
              </p:nvCxnSpPr>
              <p:spPr bwMode="auto">
                <a:xfrm rot="10800000" flipV="1">
                  <a:off x="1219155" y="1600200"/>
                  <a:ext cx="457230" cy="2286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</p:grpSp>
        </p:grpSp>
        <p:cxnSp>
          <p:nvCxnSpPr>
            <p:cNvPr id="45" name="Straight Connector 44"/>
            <p:cNvCxnSpPr>
              <a:cxnSpLocks noChangeShapeType="1"/>
            </p:cNvCxnSpPr>
            <p:nvPr/>
          </p:nvCxnSpPr>
          <p:spPr bwMode="auto">
            <a:xfrm rot="5400000">
              <a:off x="240507" y="1867693"/>
              <a:ext cx="990600" cy="1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466725" y="1192212"/>
              <a:ext cx="549275" cy="549275"/>
            </a:xfrm>
            <a:prstGeom prst="ellipse">
              <a:avLst/>
            </a:prstGeom>
            <a:gradFill rotWithShape="1">
              <a:gsLst>
                <a:gs pos="0">
                  <a:srgbClr val="CBFFFF"/>
                </a:gs>
                <a:gs pos="100000">
                  <a:srgbClr val="B5E5E9"/>
                </a:gs>
              </a:gsLst>
              <a:lin ang="5400000"/>
            </a:gradFill>
            <a:ln w="9525">
              <a:solidFill>
                <a:srgbClr val="B6DCD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/>
              <a:endParaRPr lang="ja-JP" altLang="ja-JP">
                <a:solidFill>
                  <a:srgbClr val="FFFFFF"/>
                </a:solidFill>
              </a:endParaRPr>
            </a:p>
          </p:txBody>
        </p:sp>
        <p:grpSp>
          <p:nvGrpSpPr>
            <p:cNvPr id="14" name="Group 50"/>
            <p:cNvGrpSpPr>
              <a:grpSpLocks/>
            </p:cNvGrpSpPr>
            <p:nvPr/>
          </p:nvGrpSpPr>
          <p:grpSpPr bwMode="auto">
            <a:xfrm>
              <a:off x="533400" y="1295400"/>
              <a:ext cx="415925" cy="309563"/>
              <a:chOff x="1524000" y="1291107"/>
              <a:chExt cx="416307" cy="309093"/>
            </a:xfrm>
          </p:grpSpPr>
          <p:sp>
            <p:nvSpPr>
              <p:cNvPr id="49" name="Freeform 48"/>
              <p:cNvSpPr>
                <a:spLocks/>
              </p:cNvSpPr>
              <p:nvPr/>
            </p:nvSpPr>
            <p:spPr bwMode="auto">
              <a:xfrm>
                <a:off x="1524000" y="1295862"/>
                <a:ext cx="214510" cy="304337"/>
              </a:xfrm>
              <a:custGeom>
                <a:avLst/>
                <a:gdLst>
                  <a:gd name="T0" fmla="*/ 0 w 214425"/>
                  <a:gd name="T1" fmla="*/ 112062 h 354600"/>
                  <a:gd name="T2" fmla="*/ 74253 w 214425"/>
                  <a:gd name="T3" fmla="*/ 289002 h 354600"/>
                  <a:gd name="T4" fmla="*/ 148507 w 214425"/>
                  <a:gd name="T5" fmla="*/ 20053 h 354600"/>
                  <a:gd name="T6" fmla="*/ 214510 w 214425"/>
                  <a:gd name="T7" fmla="*/ 168683 h 354600"/>
                  <a:gd name="T8" fmla="*/ 214510 w 214425"/>
                  <a:gd name="T9" fmla="*/ 168683 h 354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4425" h="354600">
                    <a:moveTo>
                      <a:pt x="0" y="130570"/>
                    </a:moveTo>
                    <a:cubicBezTo>
                      <a:pt x="24741" y="242585"/>
                      <a:pt x="49483" y="354600"/>
                      <a:pt x="74224" y="336732"/>
                    </a:cubicBezTo>
                    <a:cubicBezTo>
                      <a:pt x="98965" y="318864"/>
                      <a:pt x="125081" y="46730"/>
                      <a:pt x="148448" y="23365"/>
                    </a:cubicBezTo>
                    <a:cubicBezTo>
                      <a:pt x="171815" y="0"/>
                      <a:pt x="214425" y="196542"/>
                      <a:pt x="214425" y="196542"/>
                    </a:cubicBezTo>
                  </a:path>
                </a:pathLst>
              </a:custGeom>
              <a:noFill/>
              <a:ln w="254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endParaRPr lang="ja-JP" altLang="en-US"/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auto">
              <a:xfrm>
                <a:off x="1725798" y="1291107"/>
                <a:ext cx="214509" cy="304337"/>
              </a:xfrm>
              <a:custGeom>
                <a:avLst/>
                <a:gdLst>
                  <a:gd name="T0" fmla="*/ 0 w 214425"/>
                  <a:gd name="T1" fmla="*/ 112062 h 354600"/>
                  <a:gd name="T2" fmla="*/ 74253 w 214425"/>
                  <a:gd name="T3" fmla="*/ 289002 h 354600"/>
                  <a:gd name="T4" fmla="*/ 148506 w 214425"/>
                  <a:gd name="T5" fmla="*/ 20053 h 354600"/>
                  <a:gd name="T6" fmla="*/ 214509 w 214425"/>
                  <a:gd name="T7" fmla="*/ 168683 h 354600"/>
                  <a:gd name="T8" fmla="*/ 214509 w 214425"/>
                  <a:gd name="T9" fmla="*/ 168683 h 354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4425" h="354600">
                    <a:moveTo>
                      <a:pt x="0" y="130570"/>
                    </a:moveTo>
                    <a:cubicBezTo>
                      <a:pt x="24741" y="242585"/>
                      <a:pt x="49483" y="354600"/>
                      <a:pt x="74224" y="336732"/>
                    </a:cubicBezTo>
                    <a:cubicBezTo>
                      <a:pt x="98965" y="318864"/>
                      <a:pt x="125081" y="46730"/>
                      <a:pt x="148448" y="23365"/>
                    </a:cubicBezTo>
                    <a:cubicBezTo>
                      <a:pt x="171815" y="0"/>
                      <a:pt x="214425" y="196542"/>
                      <a:pt x="214425" y="196542"/>
                    </a:cubicBezTo>
                  </a:path>
                </a:pathLst>
              </a:custGeom>
              <a:noFill/>
              <a:ln w="254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endParaRPr lang="ja-JP" altLang="en-US"/>
              </a:p>
            </p:txBody>
          </p:sp>
        </p:grpSp>
        <p:grpSp>
          <p:nvGrpSpPr>
            <p:cNvPr id="16" name="Group 57"/>
            <p:cNvGrpSpPr>
              <a:grpSpLocks/>
            </p:cNvGrpSpPr>
            <p:nvPr/>
          </p:nvGrpSpPr>
          <p:grpSpPr bwMode="auto">
            <a:xfrm>
              <a:off x="5943600" y="3200400"/>
              <a:ext cx="1468438" cy="461963"/>
              <a:chOff x="6172200" y="3200400"/>
              <a:chExt cx="1468480" cy="461665"/>
            </a:xfrm>
          </p:grpSpPr>
          <p:sp>
            <p:nvSpPr>
              <p:cNvPr id="20505" name="Rectangle 53"/>
              <p:cNvSpPr>
                <a:spLocks noChangeArrowheads="1"/>
              </p:cNvSpPr>
              <p:nvPr/>
            </p:nvSpPr>
            <p:spPr bwMode="auto">
              <a:xfrm>
                <a:off x="6172200" y="3200400"/>
                <a:ext cx="32548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2400">
                    <a:latin typeface="Wingdings" pitchFamily="2" charset="2"/>
                  </a:rPr>
                  <a:t></a:t>
                </a:r>
                <a:endParaRPr lang="en-US" altLang="ja-JP" sz="2400"/>
              </a:p>
            </p:txBody>
          </p:sp>
          <p:sp>
            <p:nvSpPr>
              <p:cNvPr id="20506" name="Rectangle 54"/>
              <p:cNvSpPr>
                <a:spLocks noChangeArrowheads="1"/>
              </p:cNvSpPr>
              <p:nvPr/>
            </p:nvSpPr>
            <p:spPr bwMode="auto">
              <a:xfrm>
                <a:off x="6553200" y="3200400"/>
                <a:ext cx="32548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2400">
                    <a:latin typeface="Wingdings" pitchFamily="2" charset="2"/>
                  </a:rPr>
                  <a:t></a:t>
                </a:r>
                <a:endParaRPr lang="en-US" altLang="ja-JP" sz="2400"/>
              </a:p>
            </p:txBody>
          </p:sp>
          <p:sp>
            <p:nvSpPr>
              <p:cNvPr id="20507" name="Rectangle 55"/>
              <p:cNvSpPr>
                <a:spLocks noChangeArrowheads="1"/>
              </p:cNvSpPr>
              <p:nvPr/>
            </p:nvSpPr>
            <p:spPr bwMode="auto">
              <a:xfrm>
                <a:off x="7315200" y="3200400"/>
                <a:ext cx="32548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2400">
                    <a:latin typeface="Wingdings" pitchFamily="2" charset="2"/>
                  </a:rPr>
                  <a:t></a:t>
                </a:r>
                <a:endParaRPr lang="en-US" altLang="ja-JP" sz="2400"/>
              </a:p>
            </p:txBody>
          </p:sp>
          <p:sp>
            <p:nvSpPr>
              <p:cNvPr id="20508" name="Rectangle 56"/>
              <p:cNvSpPr>
                <a:spLocks noChangeArrowheads="1"/>
              </p:cNvSpPr>
              <p:nvPr/>
            </p:nvSpPr>
            <p:spPr bwMode="auto">
              <a:xfrm>
                <a:off x="6934200" y="3200400"/>
                <a:ext cx="32548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2400">
                    <a:latin typeface="Wingdings" pitchFamily="2" charset="2"/>
                  </a:rPr>
                  <a:t></a:t>
                </a:r>
                <a:endParaRPr lang="en-US" altLang="ja-JP" sz="2400"/>
              </a:p>
            </p:txBody>
          </p:sp>
        </p:grpSp>
        <p:sp>
          <p:nvSpPr>
            <p:cNvPr id="20496" name="TextBox 58"/>
            <p:cNvSpPr txBox="1">
              <a:spLocks noChangeArrowheads="1"/>
            </p:cNvSpPr>
            <p:nvPr/>
          </p:nvSpPr>
          <p:spPr bwMode="auto">
            <a:xfrm>
              <a:off x="1143000" y="1143000"/>
              <a:ext cx="8001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600"/>
                <a:t>RF</a:t>
              </a:r>
            </a:p>
            <a:p>
              <a:r>
                <a:rPr lang="en-US" altLang="ja-JP" sz="1600"/>
                <a:t>source</a:t>
              </a:r>
            </a:p>
          </p:txBody>
        </p:sp>
        <p:sp>
          <p:nvSpPr>
            <p:cNvPr id="20497" name="TextBox 59"/>
            <p:cNvSpPr txBox="1">
              <a:spLocks noChangeArrowheads="1"/>
            </p:cNvSpPr>
            <p:nvPr/>
          </p:nvSpPr>
          <p:spPr bwMode="auto">
            <a:xfrm>
              <a:off x="2057400" y="1600200"/>
              <a:ext cx="1928813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600"/>
                <a:t>Directional Coupler </a:t>
              </a:r>
            </a:p>
            <a:p>
              <a:r>
                <a:rPr lang="en-US" altLang="ja-JP" sz="1600"/>
                <a:t>Sc = (1 – i + N)</a:t>
              </a:r>
              <a:r>
                <a:rPr lang="en-US" altLang="ja-JP" sz="1600" baseline="30000"/>
                <a:t>-1/2</a:t>
              </a:r>
            </a:p>
          </p:txBody>
        </p:sp>
        <p:cxnSp>
          <p:nvCxnSpPr>
            <p:cNvPr id="66" name="Straight Arrow Connector 65"/>
            <p:cNvCxnSpPr>
              <a:cxnSpLocks noChangeShapeType="1"/>
              <a:stCxn id="20497" idx="1"/>
            </p:cNvCxnSpPr>
            <p:nvPr/>
          </p:nvCxnSpPr>
          <p:spPr bwMode="auto">
            <a:xfrm rot="10800000" flipV="1">
              <a:off x="1524000" y="1892300"/>
              <a:ext cx="533400" cy="39370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20499" name="TextBox 66"/>
            <p:cNvSpPr txBox="1">
              <a:spLocks noChangeArrowheads="1"/>
            </p:cNvSpPr>
            <p:nvPr/>
          </p:nvSpPr>
          <p:spPr bwMode="auto">
            <a:xfrm>
              <a:off x="2057400" y="3733800"/>
              <a:ext cx="1223963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600"/>
                <a:t>Accelerator </a:t>
              </a:r>
            </a:p>
            <a:p>
              <a:r>
                <a:rPr lang="en-US" altLang="ja-JP" sz="1600"/>
                <a:t>Cavity</a:t>
              </a:r>
            </a:p>
          </p:txBody>
        </p:sp>
        <p:cxnSp>
          <p:nvCxnSpPr>
            <p:cNvPr id="68" name="Straight Arrow Connector 67"/>
            <p:cNvCxnSpPr>
              <a:cxnSpLocks noChangeShapeType="1"/>
              <a:stCxn id="20499" idx="0"/>
            </p:cNvCxnSpPr>
            <p:nvPr/>
          </p:nvCxnSpPr>
          <p:spPr bwMode="auto">
            <a:xfrm rot="16200000" flipV="1">
              <a:off x="2255044" y="3320256"/>
              <a:ext cx="215900" cy="61118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20501" name="TextBox 69"/>
            <p:cNvSpPr txBox="1">
              <a:spLocks noChangeArrowheads="1"/>
            </p:cNvSpPr>
            <p:nvPr/>
          </p:nvSpPr>
          <p:spPr bwMode="auto">
            <a:xfrm>
              <a:off x="6477000" y="3810000"/>
              <a:ext cx="1828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sz="1600"/>
                <a:t>N</a:t>
              </a:r>
              <a:r>
                <a:rPr lang="en-US" altLang="ja-JP" sz="1600" baseline="30000"/>
                <a:t>th</a:t>
              </a:r>
              <a:r>
                <a:rPr lang="en-US" altLang="ja-JP" sz="1600"/>
                <a:t> Accelerator </a:t>
              </a:r>
            </a:p>
            <a:p>
              <a:r>
                <a:rPr lang="en-US" altLang="ja-JP" sz="1600"/>
                <a:t>Cavity</a:t>
              </a:r>
            </a:p>
          </p:txBody>
        </p:sp>
        <p:cxnSp>
          <p:nvCxnSpPr>
            <p:cNvPr id="71" name="Straight Arrow Connector 70"/>
            <p:cNvCxnSpPr>
              <a:cxnSpLocks noChangeShapeType="1"/>
              <a:stCxn id="20501" idx="0"/>
            </p:cNvCxnSpPr>
            <p:nvPr/>
          </p:nvCxnSpPr>
          <p:spPr bwMode="auto">
            <a:xfrm rot="5400000" flipH="1" flipV="1">
              <a:off x="7543800" y="3276600"/>
              <a:ext cx="381000" cy="68580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20503" name="TextBox 73"/>
            <p:cNvSpPr txBox="1">
              <a:spLocks noChangeArrowheads="1"/>
            </p:cNvSpPr>
            <p:nvPr/>
          </p:nvSpPr>
          <p:spPr bwMode="auto">
            <a:xfrm>
              <a:off x="381000" y="3048000"/>
              <a:ext cx="641350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600"/>
                <a:t>Load</a:t>
              </a:r>
            </a:p>
          </p:txBody>
        </p:sp>
        <p:cxnSp>
          <p:nvCxnSpPr>
            <p:cNvPr id="75" name="Straight Arrow Connector 74"/>
            <p:cNvCxnSpPr>
              <a:cxnSpLocks noChangeShapeType="1"/>
            </p:cNvCxnSpPr>
            <p:nvPr/>
          </p:nvCxnSpPr>
          <p:spPr bwMode="auto">
            <a:xfrm rot="5400000" flipH="1" flipV="1">
              <a:off x="533400" y="2819400"/>
              <a:ext cx="304800" cy="15240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</p:grpSp>
      <p:sp>
        <p:nvSpPr>
          <p:cNvPr id="20485" name="TextBox 51"/>
          <p:cNvSpPr txBox="1">
            <a:spLocks noChangeArrowheads="1"/>
          </p:cNvSpPr>
          <p:nvPr/>
        </p:nvSpPr>
        <p:spPr bwMode="auto">
          <a:xfrm>
            <a:off x="1403648" y="4941168"/>
            <a:ext cx="6629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400" dirty="0"/>
              <a:t>*S. </a:t>
            </a:r>
            <a:r>
              <a:rPr lang="en-US" altLang="ja-JP" sz="1400" dirty="0" err="1"/>
              <a:t>Tantawi</a:t>
            </a:r>
            <a:r>
              <a:rPr lang="en-US" altLang="ja-JP" sz="1400" dirty="0"/>
              <a:t>,</a:t>
            </a:r>
            <a:r>
              <a:rPr lang="ja-JP" altLang="en-US" sz="1400" dirty="0"/>
              <a:t>”</a:t>
            </a:r>
            <a:r>
              <a:rPr lang="en-US" altLang="ja-JP" sz="1400" dirty="0"/>
              <a:t> RF distribution system for a set of standing-wave accelerator structures</a:t>
            </a:r>
            <a:r>
              <a:rPr lang="ja-JP" altLang="en-US" sz="1400" dirty="0"/>
              <a:t>”</a:t>
            </a:r>
            <a:r>
              <a:rPr lang="en-US" altLang="ja-JP" sz="1400" dirty="0"/>
              <a:t>, Phys. Rev., ST </a:t>
            </a:r>
            <a:r>
              <a:rPr lang="en-US" altLang="ja-JP" sz="1400" dirty="0" err="1"/>
              <a:t>Accel</a:t>
            </a:r>
            <a:r>
              <a:rPr lang="en-US" altLang="ja-JP" sz="1400" dirty="0"/>
              <a:t>. </a:t>
            </a:r>
            <a:r>
              <a:rPr lang="en-US" altLang="ja-JP" sz="1400" dirty="0" err="1"/>
              <a:t>Beams,vol</a:t>
            </a:r>
            <a:r>
              <a:rPr lang="en-US" altLang="ja-JP" sz="1400" dirty="0"/>
              <a:t>. 9, issue 11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3527376" y="0"/>
            <a:ext cx="5616624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J. Neilson, US HG collaboration workshop, SLAC, Feb. 2011</a:t>
            </a:r>
            <a:endParaRPr kumimoji="1" lang="ja-JP" altLang="en-US" dirty="0"/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0" y="544522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FF0000"/>
                </a:solidFill>
              </a:rPr>
              <a:t>SLAC is designing a SW cavity system, each cell fed independently for higher gradient than present prototypes in TW.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55" name="日付プレースホルダ 5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6" name="スライド番号プレースホルダ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</p:cSld>
  <p:clrMapOvr>
    <a:masterClrMapping/>
  </p:clrMapOvr>
  <p:transition advTm="29875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53"/>
          <p:cNvPicPr>
            <a:picLocks noChangeAspect="1"/>
          </p:cNvPicPr>
          <p:nvPr/>
        </p:nvPicPr>
        <p:blipFill>
          <a:blip r:embed="rId3" cstate="print"/>
          <a:srcRect l="23802" r="29752" b="10893"/>
          <a:stretch>
            <a:fillRect/>
          </a:stretch>
        </p:blipFill>
        <p:spPr bwMode="auto">
          <a:xfrm>
            <a:off x="4648200" y="1447800"/>
            <a:ext cx="4283075" cy="448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>
                <a:ea typeface="ＭＳ Ｐゴシック" pitchFamily="50" charset="-128"/>
              </a:rPr>
              <a:t>RF Feed Using Biplanar Coupler</a:t>
            </a: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ja-JP" smtClean="0"/>
              <a:t>US/Japan application Toshi Higo</a:t>
            </a:r>
            <a:endParaRPr lang="en-US" altLang="ja-JP"/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4" cstate="print"/>
          <a:srcRect l="10811" r="10811"/>
          <a:stretch>
            <a:fillRect/>
          </a:stretch>
        </p:blipFill>
        <p:spPr bwMode="auto">
          <a:xfrm>
            <a:off x="228600" y="1676400"/>
            <a:ext cx="4475163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3" name="Straight Connector 52"/>
          <p:cNvCxnSpPr>
            <a:cxnSpLocks noChangeShapeType="1"/>
          </p:cNvCxnSpPr>
          <p:nvPr/>
        </p:nvCxnSpPr>
        <p:spPr bwMode="auto">
          <a:xfrm>
            <a:off x="1600200" y="1676400"/>
            <a:ext cx="1676400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 type="triangle" w="lg" len="med"/>
            <a:tailEnd type="triangle" w="lg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1990" name="TextBox 60"/>
          <p:cNvSpPr txBox="1">
            <a:spLocks noChangeArrowheads="1"/>
          </p:cNvSpPr>
          <p:nvPr/>
        </p:nvSpPr>
        <p:spPr bwMode="auto">
          <a:xfrm>
            <a:off x="1828800" y="1219200"/>
            <a:ext cx="884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~ 7 cm</a:t>
            </a:r>
          </a:p>
        </p:txBody>
      </p:sp>
      <p:cxnSp>
        <p:nvCxnSpPr>
          <p:cNvPr id="62" name="Straight Connector 61"/>
          <p:cNvCxnSpPr>
            <a:cxnSpLocks noChangeShapeType="1"/>
          </p:cNvCxnSpPr>
          <p:nvPr/>
        </p:nvCxnSpPr>
        <p:spPr bwMode="auto">
          <a:xfrm rot="5400000">
            <a:off x="3048001" y="2209800"/>
            <a:ext cx="762000" cy="3175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 type="triangle" w="lg" len="med"/>
            <a:tailEnd type="triangle" w="lg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1992" name="TextBox 64"/>
          <p:cNvSpPr txBox="1">
            <a:spLocks noChangeArrowheads="1"/>
          </p:cNvSpPr>
          <p:nvPr/>
        </p:nvSpPr>
        <p:spPr bwMode="auto">
          <a:xfrm>
            <a:off x="3505200" y="2057400"/>
            <a:ext cx="884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~ 3 cm</a:t>
            </a:r>
          </a:p>
        </p:txBody>
      </p:sp>
      <p:cxnSp>
        <p:nvCxnSpPr>
          <p:cNvPr id="66" name="Straight Connector 65"/>
          <p:cNvCxnSpPr>
            <a:cxnSpLocks noChangeShapeType="1"/>
          </p:cNvCxnSpPr>
          <p:nvPr/>
        </p:nvCxnSpPr>
        <p:spPr bwMode="auto">
          <a:xfrm flipV="1">
            <a:off x="5257800" y="1676400"/>
            <a:ext cx="1905000" cy="13716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 type="triangle" w="lg" len="med"/>
            <a:tailEnd type="triangle" w="lg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1994" name="TextBox 67"/>
          <p:cNvSpPr txBox="1">
            <a:spLocks noChangeArrowheads="1"/>
          </p:cNvSpPr>
          <p:nvPr/>
        </p:nvSpPr>
        <p:spPr bwMode="auto">
          <a:xfrm>
            <a:off x="5334000" y="2057400"/>
            <a:ext cx="1012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~ 24 cm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527376" y="0"/>
            <a:ext cx="5616624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J. Neilson, US HG collaboration workshop, SLAC, Feb. 2011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23528" y="558924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FF0000"/>
                </a:solidFill>
              </a:rPr>
              <a:t>SLAC made a mechanical design and will be tested experimentally.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</p:cSld>
  <p:clrMapOvr>
    <a:masterClrMapping/>
  </p:clrMapOvr>
  <p:transition advTm="11922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23900"/>
            <a:ext cx="9144000" cy="53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98500"/>
            <a:ext cx="9144000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US/Japan application Toshi Higo</a:t>
            </a:r>
            <a:endParaRPr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</p:spTree>
  </p:cSld>
  <p:clrMapOvr>
    <a:masterClrMapping/>
  </p:clrMapOvr>
  <p:transition advTm="24312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/>
          <a:lstStyle/>
          <a:p>
            <a:r>
              <a:rPr kumimoji="1" lang="en-US" altLang="ja-JP" dirty="0" smtClean="0"/>
              <a:t>Milestone in summary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95536" y="980728"/>
            <a:ext cx="8424936" cy="5145435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2011</a:t>
            </a:r>
          </a:p>
          <a:p>
            <a:pPr lvl="1"/>
            <a:r>
              <a:rPr lang="en-US" altLang="ja-JP" dirty="0" smtClean="0"/>
              <a:t>KEK start </a:t>
            </a:r>
            <a:r>
              <a:rPr lang="en-US" altLang="ja-JP" dirty="0" smtClean="0">
                <a:solidFill>
                  <a:srgbClr val="FF0000"/>
                </a:solidFill>
              </a:rPr>
              <a:t>basic study </a:t>
            </a:r>
            <a:r>
              <a:rPr lang="en-US" altLang="ja-JP" dirty="0" smtClean="0"/>
              <a:t>with simple setup</a:t>
            </a:r>
          </a:p>
          <a:p>
            <a:pPr lvl="1"/>
            <a:r>
              <a:rPr lang="en-US" altLang="ja-JP" dirty="0" smtClean="0"/>
              <a:t>Both continue </a:t>
            </a:r>
            <a:r>
              <a:rPr lang="en-US" altLang="ja-JP" dirty="0" smtClean="0">
                <a:solidFill>
                  <a:srgbClr val="FF0000"/>
                </a:solidFill>
              </a:rPr>
              <a:t>prototype fabrication and evaluation</a:t>
            </a:r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2012</a:t>
            </a:r>
          </a:p>
          <a:p>
            <a:pPr lvl="1"/>
            <a:r>
              <a:rPr lang="en-US" altLang="ja-JP" dirty="0" smtClean="0"/>
              <a:t>Expand the study to application of </a:t>
            </a:r>
            <a:r>
              <a:rPr lang="en-US" altLang="ja-JP" dirty="0" smtClean="0">
                <a:solidFill>
                  <a:srgbClr val="FF0000"/>
                </a:solidFill>
              </a:rPr>
              <a:t>other material</a:t>
            </a:r>
          </a:p>
          <a:p>
            <a:pPr lvl="1"/>
            <a:r>
              <a:rPr lang="en-US" altLang="ja-JP" dirty="0" smtClean="0"/>
              <a:t>Evaluate the feasibility of </a:t>
            </a:r>
            <a:r>
              <a:rPr lang="en-US" altLang="ja-JP" dirty="0" smtClean="0">
                <a:solidFill>
                  <a:srgbClr val="FF0000"/>
                </a:solidFill>
              </a:rPr>
              <a:t>Cu-based TW </a:t>
            </a:r>
            <a:r>
              <a:rPr lang="en-US" altLang="ja-JP" dirty="0" smtClean="0"/>
              <a:t>prototype</a:t>
            </a:r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2013</a:t>
            </a:r>
          </a:p>
          <a:p>
            <a:pPr lvl="1"/>
            <a:r>
              <a:rPr lang="en-US" altLang="ja-JP" dirty="0" smtClean="0"/>
              <a:t>Hopefully u</a:t>
            </a:r>
            <a:r>
              <a:rPr kumimoji="1" lang="en-US" altLang="ja-JP" dirty="0" smtClean="0"/>
              <a:t>nderstand the </a:t>
            </a:r>
            <a:r>
              <a:rPr kumimoji="1" lang="en-US" altLang="ja-JP" dirty="0" smtClean="0">
                <a:solidFill>
                  <a:srgbClr val="FF0000"/>
                </a:solidFill>
              </a:rPr>
              <a:t>trigger mechanism</a:t>
            </a:r>
          </a:p>
          <a:p>
            <a:pPr lvl="1"/>
            <a:r>
              <a:rPr kumimoji="1" lang="en-US" altLang="ja-JP" dirty="0" smtClean="0"/>
              <a:t>Design a </a:t>
            </a:r>
            <a:r>
              <a:rPr kumimoji="1" lang="en-US" altLang="ja-JP" dirty="0" smtClean="0">
                <a:solidFill>
                  <a:srgbClr val="FF0000"/>
                </a:solidFill>
              </a:rPr>
              <a:t>possible higher gradient</a:t>
            </a:r>
            <a:r>
              <a:rPr kumimoji="1" lang="en-US" altLang="ja-JP" dirty="0" smtClean="0"/>
              <a:t> section for such as linear collider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566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Conclusion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5328592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 smtClean="0">
                <a:solidFill>
                  <a:srgbClr val="00B050"/>
                </a:solidFill>
              </a:rPr>
              <a:t>Three year progress were presented.</a:t>
            </a:r>
          </a:p>
          <a:p>
            <a:r>
              <a:rPr lang="en-US" altLang="ja-JP" dirty="0" smtClean="0">
                <a:solidFill>
                  <a:srgbClr val="00B050"/>
                </a:solidFill>
              </a:rPr>
              <a:t>80MV/m was found feasible in copper TW.</a:t>
            </a:r>
          </a:p>
          <a:p>
            <a:r>
              <a:rPr lang="en-US" altLang="ja-JP" dirty="0" smtClean="0">
                <a:solidFill>
                  <a:srgbClr val="00B050"/>
                </a:solidFill>
              </a:rPr>
              <a:t>Pulse surface heating was found as one of the  most important parameters, especially when going to higher gradient.</a:t>
            </a:r>
          </a:p>
          <a:p>
            <a:endParaRPr lang="en-US" altLang="ja-JP" dirty="0" smtClean="0"/>
          </a:p>
          <a:p>
            <a:r>
              <a:rPr lang="en-US" altLang="ja-JP" dirty="0" smtClean="0">
                <a:solidFill>
                  <a:srgbClr val="FF0000"/>
                </a:solidFill>
              </a:rPr>
              <a:t>Basic studies are proposed to be conducted at SLAC and KEK in a very close collaboration.</a:t>
            </a:r>
          </a:p>
          <a:p>
            <a:r>
              <a:rPr lang="en-US" altLang="ja-JP" dirty="0" smtClean="0">
                <a:solidFill>
                  <a:srgbClr val="7030A0"/>
                </a:solidFill>
              </a:rPr>
              <a:t>This opens the way to understand the physics triggering the breakdowns.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This makes a realistic accelerator design possible at higher gradient than 100MV/m.</a:t>
            </a:r>
          </a:p>
          <a:p>
            <a:endParaRPr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  <p:sp>
        <p:nvSpPr>
          <p:cNvPr id="7" name="下矢印 6"/>
          <p:cNvSpPr/>
          <p:nvPr/>
        </p:nvSpPr>
        <p:spPr>
          <a:xfrm>
            <a:off x="3491880" y="3140968"/>
            <a:ext cx="115212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523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左右矢印 19"/>
          <p:cNvSpPr/>
          <p:nvPr/>
        </p:nvSpPr>
        <p:spPr>
          <a:xfrm rot="7557579">
            <a:off x="2258508" y="3081484"/>
            <a:ext cx="1656184" cy="648072"/>
          </a:xfrm>
          <a:prstGeom prst="leftRightArrow">
            <a:avLst/>
          </a:prstGeom>
          <a:solidFill>
            <a:srgbClr val="FFFF66"/>
          </a:solidFill>
          <a:ln w="952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178" name="タイトル 15"/>
          <p:cNvSpPr>
            <a:spLocks noGrp="1"/>
          </p:cNvSpPr>
          <p:nvPr>
            <p:ph type="title"/>
          </p:nvPr>
        </p:nvSpPr>
        <p:spPr>
          <a:xfrm>
            <a:off x="179512" y="142875"/>
            <a:ext cx="8784976" cy="981869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US/Japan cooperation is a key for worldwide collaboration</a:t>
            </a:r>
            <a:endParaRPr lang="ja-JP" altLang="en-US" sz="3600" dirty="0" smtClean="0"/>
          </a:p>
        </p:txBody>
      </p:sp>
      <p:sp>
        <p:nvSpPr>
          <p:cNvPr id="50179" name="日付プレースホルダ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2011/3/7</a:t>
            </a:r>
          </a:p>
        </p:txBody>
      </p:sp>
      <p:sp>
        <p:nvSpPr>
          <p:cNvPr id="50180" name="フッター プレースホルダ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US/Japan application Toshi Higo</a:t>
            </a:r>
          </a:p>
        </p:txBody>
      </p:sp>
      <p:sp>
        <p:nvSpPr>
          <p:cNvPr id="50181" name="スライド番号プレースホル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51C891-8135-4273-81FB-E02F04F560CC}" type="slidenum">
              <a:rPr lang="en-US" altLang="ja-JP" smtClean="0">
                <a:latin typeface="Arial" charset="0"/>
                <a:ea typeface="ＭＳ Ｐゴシック" charset="-128"/>
              </a:rPr>
              <a:pPr/>
              <a:t>3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2499742" y="1337934"/>
            <a:ext cx="3286125" cy="32146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428180" y="2980996"/>
            <a:ext cx="3286125" cy="32146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3714180" y="2980996"/>
            <a:ext cx="3286125" cy="3214688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0185" name="テキスト ボックス 9"/>
          <p:cNvSpPr txBox="1">
            <a:spLocks noChangeArrowheads="1"/>
          </p:cNvSpPr>
          <p:nvPr/>
        </p:nvSpPr>
        <p:spPr bwMode="auto">
          <a:xfrm>
            <a:off x="2856930" y="1552246"/>
            <a:ext cx="2571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dirty="0"/>
              <a:t>KEK</a:t>
            </a:r>
          </a:p>
          <a:p>
            <a:pPr algn="ctr"/>
            <a:r>
              <a:rPr lang="en-US" altLang="ja-JP" dirty="0">
                <a:solidFill>
                  <a:srgbClr val="FF0000"/>
                </a:solidFill>
              </a:rPr>
              <a:t>Structure fabrication</a:t>
            </a:r>
          </a:p>
          <a:p>
            <a:pPr algn="ctr"/>
            <a:r>
              <a:rPr lang="en-US" altLang="ja-JP" dirty="0">
                <a:solidFill>
                  <a:srgbClr val="FF0000"/>
                </a:solidFill>
              </a:rPr>
              <a:t>Infrastructure &amp; test   @ Nextef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50186" name="テキスト ボックス 10"/>
          <p:cNvSpPr txBox="1">
            <a:spLocks noChangeArrowheads="1"/>
          </p:cNvSpPr>
          <p:nvPr/>
        </p:nvSpPr>
        <p:spPr bwMode="auto">
          <a:xfrm>
            <a:off x="4857180" y="4624059"/>
            <a:ext cx="32146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/>
              <a:t>CERN financially supports for </a:t>
            </a:r>
          </a:p>
          <a:p>
            <a:r>
              <a:rPr lang="en-US" altLang="ja-JP"/>
              <a:t>   Structure fabrication</a:t>
            </a:r>
          </a:p>
          <a:p>
            <a:r>
              <a:rPr lang="en-US" altLang="ja-JP"/>
              <a:t>   High power test</a:t>
            </a:r>
          </a:p>
          <a:p>
            <a:r>
              <a:rPr lang="en-US" altLang="ja-JP"/>
              <a:t>   System expansion</a:t>
            </a:r>
            <a:endParaRPr lang="ja-JP" altLang="en-US"/>
          </a:p>
        </p:txBody>
      </p:sp>
      <p:sp>
        <p:nvSpPr>
          <p:cNvPr id="50187" name="テキスト ボックス 11"/>
          <p:cNvSpPr txBox="1">
            <a:spLocks noChangeArrowheads="1"/>
          </p:cNvSpPr>
          <p:nvPr/>
        </p:nvSpPr>
        <p:spPr bwMode="auto">
          <a:xfrm>
            <a:off x="1142430" y="4695496"/>
            <a:ext cx="2428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ja-JP" dirty="0">
                <a:solidFill>
                  <a:srgbClr val="00B050"/>
                </a:solidFill>
              </a:rPr>
              <a:t>SLAC conducts</a:t>
            </a:r>
          </a:p>
          <a:p>
            <a:pPr algn="r"/>
            <a:r>
              <a:rPr lang="en-US" altLang="ja-JP" dirty="0">
                <a:solidFill>
                  <a:srgbClr val="00B050"/>
                </a:solidFill>
              </a:rPr>
              <a:t>Structure fabrication</a:t>
            </a:r>
          </a:p>
          <a:p>
            <a:pPr algn="r"/>
            <a:r>
              <a:rPr lang="en-US" altLang="ja-JP" dirty="0">
                <a:solidFill>
                  <a:srgbClr val="00B050"/>
                </a:solidFill>
              </a:rPr>
              <a:t>High power test</a:t>
            </a:r>
          </a:p>
          <a:p>
            <a:pPr algn="r"/>
            <a:r>
              <a:rPr lang="en-US" altLang="ja-JP" dirty="0">
                <a:solidFill>
                  <a:srgbClr val="00B050"/>
                </a:solidFill>
              </a:rPr>
              <a:t>Basic research</a:t>
            </a: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50188" name="テキスト ボックス 12"/>
          <p:cNvSpPr txBox="1">
            <a:spLocks noChangeArrowheads="1"/>
          </p:cNvSpPr>
          <p:nvPr/>
        </p:nvSpPr>
        <p:spPr bwMode="auto">
          <a:xfrm rot="1865712">
            <a:off x="2574156" y="3286505"/>
            <a:ext cx="12858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/>
              <a:t>US-Japan</a:t>
            </a:r>
            <a:endParaRPr lang="en-US" altLang="ja-JP" dirty="0"/>
          </a:p>
        </p:txBody>
      </p:sp>
      <p:sp>
        <p:nvSpPr>
          <p:cNvPr id="50189" name="テキスト ボックス 13"/>
          <p:cNvSpPr txBox="1">
            <a:spLocks noChangeArrowheads="1"/>
          </p:cNvSpPr>
          <p:nvPr/>
        </p:nvSpPr>
        <p:spPr bwMode="auto">
          <a:xfrm rot="19736495">
            <a:off x="4339750" y="3125759"/>
            <a:ext cx="1571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/>
              <a:t>CERN/KEK </a:t>
            </a:r>
            <a:r>
              <a:rPr lang="en-US" altLang="ja-JP" dirty="0" smtClean="0"/>
              <a:t>collaboration</a:t>
            </a:r>
            <a:endParaRPr lang="en-US" altLang="ja-JP" dirty="0"/>
          </a:p>
        </p:txBody>
      </p:sp>
      <p:sp>
        <p:nvSpPr>
          <p:cNvPr id="50191" name="テキスト ボックス 16"/>
          <p:cNvSpPr txBox="1">
            <a:spLocks noChangeArrowheads="1"/>
          </p:cNvSpPr>
          <p:nvPr/>
        </p:nvSpPr>
        <p:spPr bwMode="auto">
          <a:xfrm>
            <a:off x="5714444" y="4124004"/>
            <a:ext cx="1000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 dirty="0">
                <a:solidFill>
                  <a:srgbClr val="0000FF"/>
                </a:solidFill>
              </a:rPr>
              <a:t>CLIC</a:t>
            </a:r>
            <a:endParaRPr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50192" name="テキスト ボックス 17"/>
          <p:cNvSpPr txBox="1">
            <a:spLocks noChangeArrowheads="1"/>
          </p:cNvSpPr>
          <p:nvPr/>
        </p:nvSpPr>
        <p:spPr bwMode="auto">
          <a:xfrm>
            <a:off x="1713930" y="4123996"/>
            <a:ext cx="1214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>
                <a:solidFill>
                  <a:srgbClr val="00B050"/>
                </a:solidFill>
              </a:rPr>
              <a:t>US-HG</a:t>
            </a:r>
            <a:endParaRPr lang="ja-JP" altLang="en-US" sz="2400">
              <a:solidFill>
                <a:srgbClr val="00B050"/>
              </a:solidFill>
            </a:endParaRPr>
          </a:p>
        </p:txBody>
      </p:sp>
      <p:sp>
        <p:nvSpPr>
          <p:cNvPr id="17" name="円/楕円 16"/>
          <p:cNvSpPr/>
          <p:nvPr/>
        </p:nvSpPr>
        <p:spPr>
          <a:xfrm>
            <a:off x="4499992" y="980728"/>
            <a:ext cx="3286125" cy="3214688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テキスト ボックス 9"/>
          <p:cNvSpPr txBox="1">
            <a:spLocks noChangeArrowheads="1"/>
          </p:cNvSpPr>
          <p:nvPr/>
        </p:nvSpPr>
        <p:spPr bwMode="auto">
          <a:xfrm>
            <a:off x="5428692" y="1552236"/>
            <a:ext cx="25717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dirty="0" err="1" smtClean="0"/>
              <a:t>Tsinghua</a:t>
            </a:r>
            <a:endParaRPr lang="en-US" altLang="ja-JP" dirty="0"/>
          </a:p>
          <a:p>
            <a:pPr algn="ctr"/>
            <a:r>
              <a:rPr lang="en-US" altLang="ja-JP" dirty="0"/>
              <a:t>Structure </a:t>
            </a:r>
            <a:r>
              <a:rPr lang="en-US" altLang="ja-JP" dirty="0" smtClean="0"/>
              <a:t>design</a:t>
            </a:r>
            <a:endParaRPr lang="en-US" altLang="ja-JP" dirty="0"/>
          </a:p>
          <a:p>
            <a:pPr algn="ctr"/>
            <a:r>
              <a:rPr lang="en-US" altLang="ja-JP" dirty="0" smtClean="0"/>
              <a:t>Structure test and analysis  </a:t>
            </a:r>
            <a:r>
              <a:rPr lang="en-US" altLang="ja-JP" dirty="0"/>
              <a:t>@ </a:t>
            </a:r>
            <a:r>
              <a:rPr lang="en-US" altLang="ja-JP" dirty="0" smtClean="0"/>
              <a:t>Nextef</a:t>
            </a:r>
          </a:p>
          <a:p>
            <a:pPr algn="ctr"/>
            <a:r>
              <a:rPr lang="en-US" altLang="ja-JP" dirty="0" smtClean="0"/>
              <a:t>and others</a:t>
            </a:r>
            <a:endParaRPr lang="ja-JP" altLang="en-US" dirty="0"/>
          </a:p>
        </p:txBody>
      </p:sp>
      <p:sp>
        <p:nvSpPr>
          <p:cNvPr id="19" name="テキスト ボックス 16"/>
          <p:cNvSpPr txBox="1">
            <a:spLocks noChangeArrowheads="1"/>
          </p:cNvSpPr>
          <p:nvPr/>
        </p:nvSpPr>
        <p:spPr bwMode="auto">
          <a:xfrm>
            <a:off x="5071502" y="1123608"/>
            <a:ext cx="2214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00FF"/>
                </a:solidFill>
              </a:rPr>
              <a:t>Asian </a:t>
            </a:r>
            <a:r>
              <a:rPr lang="en-US" altLang="ja-JP" sz="2400" dirty="0" err="1" smtClean="0">
                <a:solidFill>
                  <a:srgbClr val="0000FF"/>
                </a:solidFill>
              </a:rPr>
              <a:t>collab</a:t>
            </a:r>
            <a:r>
              <a:rPr lang="en-US" altLang="ja-JP" sz="2400" dirty="0" smtClean="0">
                <a:solidFill>
                  <a:srgbClr val="0000FF"/>
                </a:solidFill>
              </a:rPr>
              <a:t>.</a:t>
            </a:r>
            <a:endParaRPr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79512" y="980728"/>
            <a:ext cx="2520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SLAC/KEK benefit is very large through US/Japan cooperation and it makes the base for overall framework!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164288" y="5013176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66FF"/>
                </a:solidFill>
              </a:rPr>
              <a:t>Recent test target comes from CLIC</a:t>
            </a:r>
            <a:endParaRPr kumimoji="1" lang="ja-JP" altLang="en-US" sz="2400" dirty="0">
              <a:solidFill>
                <a:srgbClr val="0066FF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847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6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8" grpId="0" animBg="1"/>
      <p:bldP spid="9" grpId="0" animBg="1"/>
      <p:bldP spid="50185" grpId="0"/>
      <p:bldP spid="50186" grpId="0"/>
      <p:bldP spid="50187" grpId="0"/>
      <p:bldP spid="50188" grpId="0"/>
      <p:bldP spid="50189" grpId="0"/>
      <p:bldP spid="50191" grpId="0"/>
      <p:bldP spid="50192" grpId="0"/>
      <p:bldP spid="17" grpId="0" animBg="1"/>
      <p:bldP spid="18" grpId="0"/>
      <p:bldP spid="19" grpId="0"/>
      <p:bldP spid="21" grpId="0"/>
      <p:bldP spid="21" grpId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Three year progress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11560" y="1268760"/>
            <a:ext cx="7992888" cy="4968552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Collaboration framework  </a:t>
            </a:r>
            <a:r>
              <a:rPr kumimoji="1" lang="en-US" altLang="ja-JP" dirty="0" smtClean="0"/>
              <a:t>was reinforced.</a:t>
            </a:r>
          </a:p>
          <a:p>
            <a:r>
              <a:rPr lang="en-US" altLang="ja-JP" dirty="0" smtClean="0">
                <a:solidFill>
                  <a:srgbClr val="00B050"/>
                </a:solidFill>
              </a:rPr>
              <a:t>Many twin prototype structures </a:t>
            </a:r>
            <a:r>
              <a:rPr lang="en-US" altLang="ja-JP" dirty="0" smtClean="0"/>
              <a:t>have been made in work sharing mode. </a:t>
            </a:r>
          </a:p>
          <a:p>
            <a:r>
              <a:rPr lang="en-US" altLang="ja-JP" dirty="0" smtClean="0"/>
              <a:t>Each one of these pairs were high-gradient tested at both laboratories. </a:t>
            </a:r>
            <a:r>
              <a:rPr lang="en-US" altLang="ja-JP" dirty="0" smtClean="0">
                <a:solidFill>
                  <a:srgbClr val="FF0000"/>
                </a:solidFill>
              </a:rPr>
              <a:t>80MV/m in copper </a:t>
            </a:r>
            <a:r>
              <a:rPr lang="en-US" altLang="ja-JP" dirty="0" smtClean="0"/>
              <a:t>structure is in our hand.</a:t>
            </a:r>
          </a:p>
          <a:p>
            <a:r>
              <a:rPr lang="en-US" altLang="ja-JP" dirty="0" smtClean="0">
                <a:solidFill>
                  <a:srgbClr val="00B050"/>
                </a:solidFill>
              </a:rPr>
              <a:t>Basic studies in simple setups </a:t>
            </a:r>
            <a:r>
              <a:rPr lang="en-US" altLang="ja-JP" dirty="0" smtClean="0"/>
              <a:t>were extensively conducted in close collaboration.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Pulse surface temperature rise</a:t>
            </a:r>
            <a:r>
              <a:rPr lang="en-US" altLang="ja-JP" dirty="0" smtClean="0"/>
              <a:t>, one of the most important parameters in the high gradient realization, was identified. </a:t>
            </a:r>
          </a:p>
          <a:p>
            <a:r>
              <a:rPr lang="en-US" altLang="ja-JP" dirty="0" smtClean="0">
                <a:solidFill>
                  <a:srgbClr val="00B050"/>
                </a:solidFill>
              </a:rPr>
              <a:t>An advanced design </a:t>
            </a:r>
            <a:r>
              <a:rPr lang="en-US" altLang="ja-JP" dirty="0" smtClean="0"/>
              <a:t>of acceleration unit is in progress.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1198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en-US" altLang="ja-JP" dirty="0" smtClean="0"/>
              <a:t>Who are contributing in what area</a:t>
            </a:r>
            <a:endParaRPr kumimoji="1" lang="ja-JP" altLang="en-US" dirty="0"/>
          </a:p>
        </p:txBody>
      </p:sp>
      <p:sp>
        <p:nvSpPr>
          <p:cNvPr id="9" name="テキスト プレースホルダ 8"/>
          <p:cNvSpPr>
            <a:spLocks noGrp="1"/>
          </p:cNvSpPr>
          <p:nvPr>
            <p:ph type="body" idx="1"/>
          </p:nvPr>
        </p:nvSpPr>
        <p:spPr>
          <a:xfrm>
            <a:off x="456183" y="980728"/>
            <a:ext cx="4040188" cy="639762"/>
          </a:xfrm>
        </p:spPr>
        <p:txBody>
          <a:bodyPr/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Japan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0" name="コンテンツ プレースホルダ 9"/>
          <p:cNvSpPr>
            <a:spLocks noGrp="1"/>
          </p:cNvSpPr>
          <p:nvPr>
            <p:ph sz="half" idx="2"/>
          </p:nvPr>
        </p:nvSpPr>
        <p:spPr>
          <a:xfrm>
            <a:off x="456183" y="1620490"/>
            <a:ext cx="3971801" cy="4616822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Main lab = KEK</a:t>
            </a:r>
          </a:p>
          <a:p>
            <a:pPr lvl="1"/>
            <a:r>
              <a:rPr lang="en-US" altLang="ja-JP" dirty="0" smtClean="0"/>
              <a:t>Accelerator high gradient test</a:t>
            </a:r>
          </a:p>
          <a:p>
            <a:pPr lvl="2"/>
            <a:r>
              <a:rPr lang="en-US" altLang="ja-JP" dirty="0" smtClean="0"/>
              <a:t>Nextef</a:t>
            </a:r>
          </a:p>
          <a:p>
            <a:pPr lvl="2"/>
            <a:endParaRPr lang="en-US" altLang="ja-JP" dirty="0" smtClean="0"/>
          </a:p>
          <a:p>
            <a:pPr lvl="1"/>
            <a:r>
              <a:rPr kumimoji="1" lang="en-US" altLang="ja-JP" dirty="0" smtClean="0"/>
              <a:t>Mechanical engineering center</a:t>
            </a:r>
            <a:endParaRPr lang="en-US" altLang="ja-JP" dirty="0" smtClean="0"/>
          </a:p>
          <a:p>
            <a:pPr lvl="2"/>
            <a:r>
              <a:rPr kumimoji="1" lang="en-US" altLang="ja-JP" dirty="0" smtClean="0"/>
              <a:t>Structure cell production</a:t>
            </a:r>
          </a:p>
          <a:p>
            <a:pPr lvl="2"/>
            <a:r>
              <a:rPr lang="en-US" altLang="ja-JP" dirty="0" smtClean="0"/>
              <a:t>Test sample production</a:t>
            </a:r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lang="en-US" altLang="ja-JP" dirty="0" smtClean="0"/>
              <a:t>Discussion and information exchange is important</a:t>
            </a:r>
          </a:p>
        </p:txBody>
      </p:sp>
      <p:sp>
        <p:nvSpPr>
          <p:cNvPr id="11" name="テキスト プレースホルダ 10"/>
          <p:cNvSpPr>
            <a:spLocks noGrp="1"/>
          </p:cNvSpPr>
          <p:nvPr>
            <p:ph type="body" sz="quarter" idx="3"/>
          </p:nvPr>
        </p:nvSpPr>
        <p:spPr>
          <a:xfrm>
            <a:off x="4644008" y="980728"/>
            <a:ext cx="4041775" cy="639762"/>
          </a:xfrm>
        </p:spPr>
        <p:txBody>
          <a:bodyPr/>
          <a:lstStyle/>
          <a:p>
            <a:r>
              <a:rPr kumimoji="1" lang="en-US" altLang="ja-JP" dirty="0" smtClean="0">
                <a:solidFill>
                  <a:srgbClr val="0066FF"/>
                </a:solidFill>
              </a:rPr>
              <a:t>US</a:t>
            </a:r>
            <a:endParaRPr kumimoji="1" lang="ja-JP" altLang="en-US" dirty="0">
              <a:solidFill>
                <a:srgbClr val="0066FF"/>
              </a:solidFill>
            </a:endParaRPr>
          </a:p>
        </p:txBody>
      </p:sp>
      <p:sp>
        <p:nvSpPr>
          <p:cNvPr id="12" name="コンテンツ プレースホルダ 11"/>
          <p:cNvSpPr>
            <a:spLocks noGrp="1"/>
          </p:cNvSpPr>
          <p:nvPr>
            <p:ph sz="quarter" idx="4"/>
          </p:nvPr>
        </p:nvSpPr>
        <p:spPr>
          <a:xfrm>
            <a:off x="4644008" y="1620490"/>
            <a:ext cx="4041775" cy="4464496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Main lab = SLAC</a:t>
            </a:r>
          </a:p>
          <a:p>
            <a:pPr lvl="1"/>
            <a:r>
              <a:rPr lang="en-US" altLang="ja-JP" dirty="0" smtClean="0"/>
              <a:t>NLCTA high gradient test</a:t>
            </a:r>
          </a:p>
          <a:p>
            <a:pPr lvl="2"/>
            <a:r>
              <a:rPr lang="en-US" altLang="ja-JP" dirty="0" smtClean="0"/>
              <a:t>Station 1, 2</a:t>
            </a:r>
          </a:p>
          <a:p>
            <a:pPr lvl="2"/>
            <a:endParaRPr lang="en-US" altLang="ja-JP" dirty="0" smtClean="0"/>
          </a:p>
          <a:p>
            <a:pPr lvl="1"/>
            <a:r>
              <a:rPr kumimoji="1" lang="en-US" altLang="ja-JP" dirty="0" smtClean="0"/>
              <a:t>ASTA high gradient test</a:t>
            </a:r>
          </a:p>
          <a:p>
            <a:pPr lvl="2"/>
            <a:r>
              <a:rPr lang="en-US" altLang="ja-JP" dirty="0" smtClean="0"/>
              <a:t>Single-cell</a:t>
            </a:r>
          </a:p>
          <a:p>
            <a:pPr lvl="2"/>
            <a:r>
              <a:rPr kumimoji="1" lang="en-US" altLang="ja-JP" dirty="0" smtClean="0"/>
              <a:t>Pulse heating</a:t>
            </a:r>
          </a:p>
          <a:p>
            <a:pPr lvl="2"/>
            <a:endParaRPr kumimoji="1" lang="en-US" altLang="ja-JP" dirty="0" smtClean="0"/>
          </a:p>
          <a:p>
            <a:pPr lvl="1"/>
            <a:r>
              <a:rPr lang="en-US" altLang="ja-JP" dirty="0" smtClean="0"/>
              <a:t>Klystron shop</a:t>
            </a:r>
          </a:p>
          <a:p>
            <a:pPr lvl="2"/>
            <a:r>
              <a:rPr kumimoji="1" lang="en-US" altLang="ja-JP" dirty="0" smtClean="0"/>
              <a:t>Structure fabrication</a:t>
            </a:r>
          </a:p>
          <a:p>
            <a:endParaRPr lang="en-US" altLang="ja-JP" dirty="0" smtClean="0"/>
          </a:p>
          <a:p>
            <a:r>
              <a:rPr lang="en-US" altLang="ja-JP" dirty="0" smtClean="0"/>
              <a:t>US-HG collaboration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cxnSp>
        <p:nvCxnSpPr>
          <p:cNvPr id="14" name="直線矢印コネクタ 13"/>
          <p:cNvCxnSpPr/>
          <p:nvPr/>
        </p:nvCxnSpPr>
        <p:spPr>
          <a:xfrm rot="10800000">
            <a:off x="3130823" y="2658591"/>
            <a:ext cx="2232248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>
            <a:off x="4138935" y="3882727"/>
            <a:ext cx="122413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rot="5400000" flipH="1" flipV="1">
            <a:off x="4570983" y="3450679"/>
            <a:ext cx="201622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flipV="1">
            <a:off x="4066927" y="3594695"/>
            <a:ext cx="158417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flipV="1">
            <a:off x="4066927" y="3954735"/>
            <a:ext cx="165618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左右矢印 32"/>
          <p:cNvSpPr/>
          <p:nvPr/>
        </p:nvSpPr>
        <p:spPr>
          <a:xfrm>
            <a:off x="4139952" y="5661248"/>
            <a:ext cx="72008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/>
          <p:cNvSpPr/>
          <p:nvPr/>
        </p:nvSpPr>
        <p:spPr>
          <a:xfrm>
            <a:off x="899592" y="1988840"/>
            <a:ext cx="3312368" cy="10801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角丸四角形 16"/>
          <p:cNvSpPr/>
          <p:nvPr/>
        </p:nvSpPr>
        <p:spPr>
          <a:xfrm>
            <a:off x="899592" y="3212976"/>
            <a:ext cx="3312368" cy="12241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角丸四角形 18"/>
          <p:cNvSpPr/>
          <p:nvPr/>
        </p:nvSpPr>
        <p:spPr>
          <a:xfrm>
            <a:off x="5076056" y="2060848"/>
            <a:ext cx="3168352" cy="792088"/>
          </a:xfrm>
          <a:prstGeom prst="roundRect">
            <a:avLst/>
          </a:pr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角丸四角形 19"/>
          <p:cNvSpPr/>
          <p:nvPr/>
        </p:nvSpPr>
        <p:spPr>
          <a:xfrm>
            <a:off x="5148064" y="3140968"/>
            <a:ext cx="2952328" cy="936104"/>
          </a:xfrm>
          <a:prstGeom prst="roundRect">
            <a:avLst/>
          </a:pr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/>
          <p:cNvSpPr/>
          <p:nvPr/>
        </p:nvSpPr>
        <p:spPr>
          <a:xfrm>
            <a:off x="5220072" y="4365104"/>
            <a:ext cx="2736304" cy="792088"/>
          </a:xfrm>
          <a:prstGeom prst="roundRect">
            <a:avLst/>
          </a:pr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ransition advTm="7656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39784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SLAC/KEK prototype test flow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27150" y="1070976"/>
            <a:ext cx="1571636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Design for CLIC (CERN)</a:t>
            </a:r>
            <a:endParaRPr kumimoji="1" lang="ja-JP" altLang="en-US" sz="2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69762" y="2428298"/>
            <a:ext cx="178595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Fabrication of parts (KEK</a:t>
            </a:r>
            <a:r>
              <a:rPr kumimoji="1" lang="en-US" altLang="ja-JP" sz="2000" dirty="0" smtClean="0"/>
              <a:t>)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70092" y="428568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Bonding (SLAC)</a:t>
            </a:r>
            <a:endParaRPr kumimoji="1" lang="ja-JP" altLang="en-US" sz="2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98456" y="3928496"/>
            <a:ext cx="92869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CP (SLAC)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70356" y="392849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VAC bake (SLAC)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16014" y="2213984"/>
            <a:ext cx="1643074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(NLCTA-SLAC)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41926" y="2213984"/>
            <a:ext cx="1785950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(Nextef-KEK)</a:t>
            </a:r>
            <a:endParaRPr kumimoji="1" lang="ja-JP" altLang="en-US" sz="2000" dirty="0"/>
          </a:p>
        </p:txBody>
      </p:sp>
      <p:sp>
        <p:nvSpPr>
          <p:cNvPr id="13" name="V 字形矢印 12"/>
          <p:cNvSpPr/>
          <p:nvPr/>
        </p:nvSpPr>
        <p:spPr>
          <a:xfrm rot="8723235">
            <a:off x="1984278" y="1895772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V 字形矢印 13"/>
          <p:cNvSpPr/>
          <p:nvPr/>
        </p:nvSpPr>
        <p:spPr>
          <a:xfrm rot="3725275">
            <a:off x="1594723" y="3340070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V 字形矢印 14"/>
          <p:cNvSpPr/>
          <p:nvPr/>
        </p:nvSpPr>
        <p:spPr>
          <a:xfrm rot="1384741">
            <a:off x="2477148" y="422652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V 字形矢印 15"/>
          <p:cNvSpPr/>
          <p:nvPr/>
        </p:nvSpPr>
        <p:spPr>
          <a:xfrm rot="20389954">
            <a:off x="4545094" y="436093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V 字形矢印 17"/>
          <p:cNvSpPr/>
          <p:nvPr/>
        </p:nvSpPr>
        <p:spPr>
          <a:xfrm rot="13786395">
            <a:off x="5384745" y="3459708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V 字形矢印 18"/>
          <p:cNvSpPr/>
          <p:nvPr/>
        </p:nvSpPr>
        <p:spPr>
          <a:xfrm rot="18677362">
            <a:off x="6042836" y="3528414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V 字形矢印 19"/>
          <p:cNvSpPr/>
          <p:nvPr/>
        </p:nvSpPr>
        <p:spPr>
          <a:xfrm rot="12050431">
            <a:off x="4114593" y="1393813"/>
            <a:ext cx="1127948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アーチ 21"/>
          <p:cNvSpPr/>
          <p:nvPr/>
        </p:nvSpPr>
        <p:spPr>
          <a:xfrm>
            <a:off x="5070356" y="1785356"/>
            <a:ext cx="1857388" cy="6429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2058" y="1070976"/>
            <a:ext cx="1641604" cy="1231731"/>
          </a:xfrm>
          <a:prstGeom prst="rect">
            <a:avLst/>
          </a:prstGeom>
          <a:noFill/>
        </p:spPr>
      </p:pic>
      <p:pic>
        <p:nvPicPr>
          <p:cNvPr id="50178" name="Picture 2" descr="C:\Higo\2009\Picture\091012 TD18 from Juwen\TD18(KEK) in furnace reduc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869160"/>
            <a:ext cx="993006" cy="1717676"/>
          </a:xfrm>
          <a:prstGeom prst="rect">
            <a:avLst/>
          </a:prstGeom>
          <a:noFill/>
        </p:spPr>
      </p:pic>
      <p:pic>
        <p:nvPicPr>
          <p:cNvPr id="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572" y="3214116"/>
            <a:ext cx="1143008" cy="856741"/>
          </a:xfrm>
          <a:prstGeom prst="rect">
            <a:avLst/>
          </a:prstGeom>
          <a:noFill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3933056"/>
            <a:ext cx="1128713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2428298"/>
            <a:ext cx="1601553" cy="138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日付プレースホルダ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26" name="スライド番号プレースホルダ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28" name="フッター プレースホルダ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348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1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60398" cy="108012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Toward</a:t>
            </a:r>
            <a:r>
              <a:rPr kumimoji="1" lang="en-US" altLang="ja-JP" dirty="0" smtClean="0"/>
              <a:t> 100MV/m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grpSp>
        <p:nvGrpSpPr>
          <p:cNvPr id="11" name="グループ化 25"/>
          <p:cNvGrpSpPr/>
          <p:nvPr/>
        </p:nvGrpSpPr>
        <p:grpSpPr>
          <a:xfrm>
            <a:off x="251520" y="2060848"/>
            <a:ext cx="4449284" cy="3894698"/>
            <a:chOff x="1359763" y="1142985"/>
            <a:chExt cx="5686466" cy="5129938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85918" y="1214422"/>
              <a:ext cx="5260311" cy="4915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テキスト ボックス 4"/>
            <p:cNvSpPr txBox="1"/>
            <p:nvPr/>
          </p:nvSpPr>
          <p:spPr>
            <a:xfrm rot="16200000">
              <a:off x="-548948" y="3051696"/>
              <a:ext cx="4643474" cy="8260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グループ化 24"/>
            <p:cNvGrpSpPr/>
            <p:nvPr/>
          </p:nvGrpSpPr>
          <p:grpSpPr>
            <a:xfrm>
              <a:off x="2143108" y="1611651"/>
              <a:ext cx="3643337" cy="4661272"/>
              <a:chOff x="2143108" y="1611651"/>
              <a:chExt cx="3643337" cy="4661272"/>
            </a:xfrm>
          </p:grpSpPr>
          <p:sp>
            <p:nvSpPr>
              <p:cNvPr id="23" name="テキスト ボックス 22"/>
              <p:cNvSpPr txBox="1"/>
              <p:nvPr/>
            </p:nvSpPr>
            <p:spPr>
              <a:xfrm>
                <a:off x="3568501" y="4841979"/>
                <a:ext cx="785818" cy="48646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b="1" dirty="0" smtClean="0">
                    <a:solidFill>
                      <a:srgbClr val="3333FF"/>
                    </a:solidFill>
                    <a:latin typeface="Symbol" pitchFamily="18" charset="2"/>
                    <a:cs typeface="Times New Roman" pitchFamily="18" charset="0"/>
                  </a:rPr>
                  <a:t>D</a:t>
                </a:r>
                <a:r>
                  <a:rPr lang="en-US" altLang="ja-JP" b="1" dirty="0" smtClean="0">
                    <a:solidFill>
                      <a:srgbClr val="3333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kumimoji="1" lang="ja-JP" altLang="en-US" b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3571866" y="5786454"/>
                <a:ext cx="1857388" cy="4864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Iris number</a:t>
                </a:r>
                <a:endParaRPr kumimoji="1" lang="ja-JP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正方形/長方形 5"/>
              <p:cNvSpPr/>
              <p:nvPr/>
            </p:nvSpPr>
            <p:spPr>
              <a:xfrm>
                <a:off x="2143108" y="2500306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7" name="正方形/長方形 6"/>
              <p:cNvSpPr/>
              <p:nvPr/>
            </p:nvSpPr>
            <p:spPr>
              <a:xfrm>
                <a:off x="2143108" y="3286124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8" name="正方形/長方形 7"/>
              <p:cNvSpPr/>
              <p:nvPr/>
            </p:nvSpPr>
            <p:spPr>
              <a:xfrm>
                <a:off x="2143108" y="4071942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9" name="正方形/長方形 8"/>
              <p:cNvSpPr/>
              <p:nvPr/>
            </p:nvSpPr>
            <p:spPr>
              <a:xfrm>
                <a:off x="2500298" y="1643050"/>
                <a:ext cx="242889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10" name="正方形/長方形 9"/>
              <p:cNvSpPr/>
              <p:nvPr/>
            </p:nvSpPr>
            <p:spPr>
              <a:xfrm>
                <a:off x="2571736" y="2143116"/>
                <a:ext cx="2000264" cy="2143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cxnSp>
            <p:nvCxnSpPr>
              <p:cNvPr id="12" name="直線コネクタ 11"/>
              <p:cNvCxnSpPr/>
              <p:nvPr/>
            </p:nvCxnSpPr>
            <p:spPr>
              <a:xfrm rot="5400000" flipH="1" flipV="1">
                <a:off x="2556832" y="200857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 rot="5400000" flipH="1" flipV="1">
                <a:off x="3013676" y="199628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/>
              <p:cNvCxnSpPr/>
              <p:nvPr/>
            </p:nvCxnSpPr>
            <p:spPr>
              <a:xfrm rot="5400000" flipH="1" flipV="1">
                <a:off x="3470520" y="198399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 rot="5400000" flipH="1" flipV="1">
                <a:off x="3927364" y="197170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正方形/長方形 17"/>
              <p:cNvSpPr/>
              <p:nvPr/>
            </p:nvSpPr>
            <p:spPr>
              <a:xfrm>
                <a:off x="4500562" y="2143116"/>
                <a:ext cx="509590" cy="2047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cxnSp>
            <p:nvCxnSpPr>
              <p:cNvPr id="17" name="直線コネクタ 16"/>
              <p:cNvCxnSpPr/>
              <p:nvPr/>
            </p:nvCxnSpPr>
            <p:spPr>
              <a:xfrm rot="5400000" flipH="1" flipV="1">
                <a:off x="4361912" y="196884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テキスト ボックス 18"/>
              <p:cNvSpPr txBox="1"/>
              <p:nvPr/>
            </p:nvSpPr>
            <p:spPr>
              <a:xfrm>
                <a:off x="5000626" y="4357693"/>
                <a:ext cx="785819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kumimoji="1" lang="ja-JP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4672870" y="3324443"/>
                <a:ext cx="785818" cy="48646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Ea</a:t>
                </a:r>
                <a:endParaRPr kumimoji="1" lang="ja-JP" altLang="en-US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4500560" y="2571743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FF00FF"/>
                    </a:solidFill>
                    <a:latin typeface="Times New Roman" pitchFamily="18" charset="0"/>
                    <a:cs typeface="Times New Roman" pitchFamily="18" charset="0"/>
                  </a:rPr>
                  <a:t>Sc</a:t>
                </a:r>
                <a:endParaRPr kumimoji="1" lang="ja-JP" altLang="en-US" dirty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>
                <a:off x="4571998" y="1857363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</a:rPr>
                  <a:t>Es</a:t>
                </a:r>
                <a:endParaRPr kumimoji="1" lang="ja-JP" altLang="en-US" dirty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2591832" y="1663147"/>
                <a:ext cx="2000263" cy="8513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T18 </a:t>
                </a:r>
                <a:r>
                  <a:rPr lang="en-US" altLang="ja-JP" dirty="0">
                    <a:latin typeface="Times New Roman" pitchFamily="18" charset="0"/>
                    <a:cs typeface="Times New Roman" pitchFamily="18" charset="0"/>
                  </a:rPr>
                  <a:t>unloaded</a:t>
                </a:r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kumimoji="1" lang="en-US" altLang="ja-JP" dirty="0" smtClean="0">
                    <a:latin typeface="Times New Roman" pitchFamily="18" charset="0"/>
                    <a:cs typeface="Times New Roman" pitchFamily="18" charset="0"/>
                  </a:rPr>
                  <a:t>100MV/m</a:t>
                </a:r>
                <a:endParaRPr kumimoji="1" lang="ja-JP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グループ化 26"/>
          <p:cNvGrpSpPr/>
          <p:nvPr/>
        </p:nvGrpSpPr>
        <p:grpSpPr>
          <a:xfrm>
            <a:off x="4584028" y="2060847"/>
            <a:ext cx="4182253" cy="3903186"/>
            <a:chOff x="1338859" y="1142985"/>
            <a:chExt cx="5615718" cy="5049865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14480" y="1214422"/>
              <a:ext cx="5240097" cy="4862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テキスト ボックス 26"/>
            <p:cNvSpPr txBox="1"/>
            <p:nvPr/>
          </p:nvSpPr>
          <p:spPr>
            <a:xfrm rot="16200000">
              <a:off x="-548947" y="3030791"/>
              <a:ext cx="4643473" cy="8678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3357554" y="5715016"/>
              <a:ext cx="1857388" cy="4778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Iris number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2143108" y="2500306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2143108" y="3286124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2143108" y="4071942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500298" y="1643050"/>
              <a:ext cx="2428892" cy="642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2571736" y="2143116"/>
              <a:ext cx="2000264" cy="2143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4" name="直線コネクタ 33"/>
            <p:cNvCxnSpPr/>
            <p:nvPr/>
          </p:nvCxnSpPr>
          <p:spPr>
            <a:xfrm rot="5400000" flipH="1" flipV="1">
              <a:off x="2556832" y="200857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5400000" flipH="1" flipV="1">
              <a:off x="3013676" y="199628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5400000" flipH="1" flipV="1">
              <a:off x="3470520" y="198399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5400000" flipH="1" flipV="1">
              <a:off x="3927364" y="197170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正方形/長方形 37"/>
            <p:cNvSpPr/>
            <p:nvPr/>
          </p:nvSpPr>
          <p:spPr>
            <a:xfrm>
              <a:off x="4500562" y="2143116"/>
              <a:ext cx="509590" cy="204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9" name="直線コネクタ 38"/>
            <p:cNvCxnSpPr/>
            <p:nvPr/>
          </p:nvCxnSpPr>
          <p:spPr>
            <a:xfrm rot="5400000" flipH="1" flipV="1">
              <a:off x="4361912" y="196884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/>
            <p:cNvSpPr txBox="1"/>
            <p:nvPr/>
          </p:nvSpPr>
          <p:spPr>
            <a:xfrm>
              <a:off x="3428992" y="4214818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4513436" y="3285724"/>
              <a:ext cx="785819" cy="47783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</a:t>
              </a:r>
              <a:endParaRPr kumimoji="1" lang="ja-JP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5500694" y="2214553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3143240" y="2857496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</a:t>
              </a:r>
              <a:endParaRPr kumimoji="1" lang="ja-JP" altLang="en-US" dirty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714744" y="5000635"/>
              <a:ext cx="785819" cy="47783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b="1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b="1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1" lang="ja-JP" altLang="en-US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2386284" y="1701961"/>
              <a:ext cx="2306113" cy="8362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TD18 </a:t>
              </a:r>
              <a:r>
                <a:rPr lang="en-US" altLang="ja-JP" dirty="0">
                  <a:latin typeface="Times New Roman" pitchFamily="18" charset="0"/>
                  <a:cs typeface="Times New Roman" pitchFamily="18" charset="0"/>
                </a:rPr>
                <a:t>unloaded</a:t>
              </a:r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kumimoji="1" lang="en-US" altLang="ja-JP" dirty="0" smtClean="0">
                  <a:latin typeface="Times New Roman" pitchFamily="18" charset="0"/>
                  <a:cs typeface="Times New Roman" pitchFamily="18" charset="0"/>
                </a:rPr>
                <a:t>100MV/m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6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962564"/>
            <a:ext cx="1801413" cy="1350247"/>
          </a:xfrm>
          <a:prstGeom prst="rect">
            <a:avLst/>
          </a:prstGeom>
          <a:noFill/>
        </p:spPr>
      </p:pic>
      <p:pic>
        <p:nvPicPr>
          <p:cNvPr id="47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908720"/>
            <a:ext cx="1330616" cy="1296144"/>
          </a:xfrm>
          <a:prstGeom prst="rect">
            <a:avLst/>
          </a:prstGeom>
          <a:noFill/>
        </p:spPr>
      </p:pic>
      <p:sp>
        <p:nvSpPr>
          <p:cNvPr id="48" name="日付プレースホルダ 4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49" name="スライド番号プレースホルダ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50" name="フッター プレースホルダ 4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1043608" y="594928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B050"/>
                </a:solidFill>
              </a:rPr>
              <a:t>High </a:t>
            </a:r>
            <a:r>
              <a:rPr kumimoji="1" lang="en-US" altLang="ja-JP" sz="2400" dirty="0" err="1" smtClean="0">
                <a:solidFill>
                  <a:srgbClr val="00B050"/>
                </a:solidFill>
              </a:rPr>
              <a:t>Eacc</a:t>
            </a:r>
            <a:r>
              <a:rPr kumimoji="1" lang="en-US" altLang="ja-JP" sz="2400" dirty="0" smtClean="0">
                <a:solidFill>
                  <a:srgbClr val="00B050"/>
                </a:solidFill>
              </a:rPr>
              <a:t> and Es</a:t>
            </a:r>
            <a:endParaRPr kumimoji="1" lang="ja-JP" altLang="en-US" sz="2400" dirty="0">
              <a:solidFill>
                <a:srgbClr val="00B050"/>
              </a:solidFill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5076056" y="587727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</a:rPr>
              <a:t>High </a:t>
            </a:r>
            <a:r>
              <a:rPr kumimoji="1" lang="en-US" altLang="ja-JP" sz="2400" dirty="0" err="1" smtClean="0">
                <a:solidFill>
                  <a:srgbClr val="FF0000"/>
                </a:solidFill>
              </a:rPr>
              <a:t>Eacc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 and Es and </a:t>
            </a:r>
            <a:r>
              <a:rPr kumimoji="1" lang="en-US" altLang="ja-JP" sz="2400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T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2123728" y="1124744"/>
            <a:ext cx="2088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B050"/>
                </a:solidFill>
              </a:rPr>
              <a:t>T18</a:t>
            </a:r>
            <a:r>
              <a:rPr lang="en-US" altLang="ja-JP" sz="3200" dirty="0" smtClean="0">
                <a:solidFill>
                  <a:srgbClr val="00B0F0"/>
                </a:solidFill>
              </a:rPr>
              <a:t>                  </a:t>
            </a:r>
          </a:p>
          <a:p>
            <a:pPr algn="ctr"/>
            <a:r>
              <a:rPr lang="en-US" altLang="ja-JP" sz="3200" dirty="0" err="1" smtClean="0">
                <a:solidFill>
                  <a:srgbClr val="00B050"/>
                </a:solidFill>
              </a:rPr>
              <a:t>undamped</a:t>
            </a:r>
            <a:endParaRPr kumimoji="1" lang="ja-JP" altLang="en-US" sz="3200" dirty="0"/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4860032" y="1124744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TD18</a:t>
            </a:r>
            <a:r>
              <a:rPr lang="en-US" altLang="ja-JP" sz="3200" dirty="0" smtClean="0">
                <a:solidFill>
                  <a:srgbClr val="00B0F0"/>
                </a:solidFill>
              </a:rPr>
              <a:t/>
            </a:r>
            <a:br>
              <a:rPr lang="en-US" altLang="ja-JP" sz="3200" dirty="0" smtClean="0">
                <a:solidFill>
                  <a:srgbClr val="00B0F0"/>
                </a:solidFill>
              </a:rPr>
            </a:br>
            <a:r>
              <a:rPr lang="en-US" altLang="ja-JP" sz="3200" dirty="0" smtClean="0">
                <a:solidFill>
                  <a:srgbClr val="FF0000"/>
                </a:solidFill>
              </a:rPr>
              <a:t>Damped</a:t>
            </a:r>
            <a:endParaRPr kumimoji="1" lang="ja-JP" altLang="en-US" sz="3200" dirty="0"/>
          </a:p>
        </p:txBody>
      </p:sp>
    </p:spTree>
    <p:custDataLst>
      <p:tags r:id="rId1"/>
    </p:custDataLst>
  </p:cSld>
  <p:clrMapOvr>
    <a:masterClrMapping/>
  </p:clrMapOvr>
  <p:transition advTm="765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2" grpId="1"/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kumimoji="1" lang="en-US" altLang="ja-JP" dirty="0" smtClean="0"/>
              <a:t>Electric field and magnetic field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/>
          <a:srcRect r="20181" b="15094"/>
          <a:stretch>
            <a:fillRect/>
          </a:stretch>
        </p:blipFill>
        <p:spPr bwMode="auto">
          <a:xfrm>
            <a:off x="2339752" y="1124744"/>
            <a:ext cx="2554499" cy="245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5" cstate="print"/>
          <a:srcRect r="20181" b="15094"/>
          <a:stretch>
            <a:fillRect/>
          </a:stretch>
        </p:blipFill>
        <p:spPr bwMode="auto">
          <a:xfrm>
            <a:off x="5508104" y="1052736"/>
            <a:ext cx="2590799" cy="248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3645024"/>
            <a:ext cx="2743200" cy="247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3789040"/>
            <a:ext cx="2743200" cy="247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6"/>
          <p:cNvSpPr txBox="1"/>
          <p:nvPr/>
        </p:nvSpPr>
        <p:spPr>
          <a:xfrm>
            <a:off x="6588224" y="3429000"/>
            <a:ext cx="819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</a:t>
            </a:r>
            <a:r>
              <a:rPr lang="en-US" sz="2400" baseline="-25000" dirty="0" smtClean="0"/>
              <a:t>s</a:t>
            </a:r>
            <a:r>
              <a:rPr lang="en-US" sz="2400" dirty="0" smtClean="0"/>
              <a:t>/E</a:t>
            </a:r>
            <a:r>
              <a:rPr lang="en-US" sz="2400" baseline="-25000" dirty="0" smtClean="0"/>
              <a:t>a</a:t>
            </a:r>
            <a:endParaRPr lang="en-US" sz="2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3059832" y="3284984"/>
            <a:ext cx="77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</a:t>
            </a:r>
            <a:r>
              <a:rPr lang="en-US" sz="2400" baseline="-25000" dirty="0" smtClean="0"/>
              <a:t>s</a:t>
            </a:r>
            <a:r>
              <a:rPr lang="en-US" sz="2400" dirty="0" smtClean="0"/>
              <a:t>/E</a:t>
            </a:r>
            <a:r>
              <a:rPr lang="en-US" sz="2400" baseline="-25000" dirty="0" smtClean="0"/>
              <a:t>a</a:t>
            </a:r>
            <a:endParaRPr lang="en-US" sz="2400" baseline="-25000" dirty="0"/>
          </a:p>
        </p:txBody>
      </p:sp>
      <p:sp>
        <p:nvSpPr>
          <p:cNvPr id="13" name="TextBox 8"/>
          <p:cNvSpPr txBox="1"/>
          <p:nvPr/>
        </p:nvSpPr>
        <p:spPr>
          <a:xfrm>
            <a:off x="179512" y="1844824"/>
            <a:ext cx="216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B050"/>
                </a:solidFill>
              </a:rPr>
              <a:t>Undamped</a:t>
            </a:r>
            <a:r>
              <a:rPr lang="en-US" sz="3200" dirty="0" smtClean="0">
                <a:solidFill>
                  <a:srgbClr val="00B050"/>
                </a:solidFill>
              </a:rPr>
              <a:t> cell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sp>
        <p:nvSpPr>
          <p:cNvPr id="14" name="TextBox 8"/>
          <p:cNvSpPr txBox="1"/>
          <p:nvPr/>
        </p:nvSpPr>
        <p:spPr>
          <a:xfrm>
            <a:off x="323528" y="4221088"/>
            <a:ext cx="216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Damped cell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15" name="下矢印 14"/>
          <p:cNvSpPr/>
          <p:nvPr/>
        </p:nvSpPr>
        <p:spPr>
          <a:xfrm rot="2108123">
            <a:off x="7501773" y="3827420"/>
            <a:ext cx="288032" cy="10137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TextBox 8"/>
          <p:cNvSpPr txBox="1"/>
          <p:nvPr/>
        </p:nvSpPr>
        <p:spPr>
          <a:xfrm rot="1933736">
            <a:off x="7597049" y="3383934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High 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343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4" grpId="0"/>
      <p:bldP spid="15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C:\Higo\2010\Reports_Papers_Conferences_Talks\100523_IPAC10_京都\Higo_THPEA013_CERN_SLAC_KEK\TD18#2 before installation to Nextef IMG_0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934502"/>
            <a:ext cx="3518532" cy="2015118"/>
          </a:xfrm>
          <a:prstGeom prst="rect">
            <a:avLst/>
          </a:prstGeom>
          <a:noFill/>
        </p:spPr>
      </p:pic>
      <p:pic>
        <p:nvPicPr>
          <p:cNvPr id="21512" name="Picture 8" descr="C:\Higo\2009\Reports_Papers_Conferences_Talks\加速器学会誌\090910 Submission\Fig08 right KEK struc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9802" y="1934502"/>
            <a:ext cx="3429024" cy="1891982"/>
          </a:xfrm>
          <a:prstGeom prst="rect">
            <a:avLst/>
          </a:prstGeom>
          <a:noFill/>
        </p:spPr>
      </p:pic>
      <p:sp>
        <p:nvSpPr>
          <p:cNvPr id="9" name="テキスト ボックス 8"/>
          <p:cNvSpPr txBox="1"/>
          <p:nvPr/>
        </p:nvSpPr>
        <p:spPr>
          <a:xfrm>
            <a:off x="929802" y="980728"/>
            <a:ext cx="35004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B050"/>
                </a:solidFill>
              </a:rPr>
              <a:t>T18_Disk for test at KEK and SLAC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716016" y="980728"/>
            <a:ext cx="35004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TD18_Disk for test at KEK and SLAC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00034" y="142852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 smtClean="0"/>
              <a:t>Test structures made as twins</a:t>
            </a:r>
          </a:p>
        </p:txBody>
      </p:sp>
      <p:pic>
        <p:nvPicPr>
          <p:cNvPr id="30721" name="Picture 1" descr="C:\Higo\2010\Reports_Papers_Conferences_Talks\100523_IPAC10_京都\Higo_THPEA013_CERN_SLAC_KEK\THEA013_Poster\TD18_#3(SLAC) reduce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4149080"/>
            <a:ext cx="3357586" cy="2223266"/>
          </a:xfrm>
          <a:prstGeom prst="rect">
            <a:avLst/>
          </a:prstGeom>
          <a:noFill/>
        </p:spPr>
      </p:pic>
      <p:pic>
        <p:nvPicPr>
          <p:cNvPr id="30722" name="Picture 2" descr="C:\Higo\2010\Reports_Papers_Conferences_Talks\100523_IPAC10_京都\Higo_THPEA013_CERN_SLAC_KEK\THEA013_Poster\T18_SLAC structur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1830" y="4125996"/>
            <a:ext cx="3619871" cy="2023348"/>
          </a:xfrm>
          <a:prstGeom prst="rect">
            <a:avLst/>
          </a:prstGeom>
          <a:noFill/>
        </p:spPr>
      </p:pic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2011/3/7</a:t>
            </a:r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application Toshi Higo</a:t>
            </a:r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28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22.7|20|17.1|12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18.6|1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|14.1|4.6|17.7|16|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56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62.1|1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9.4|7|5.5|36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0.1|2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8.5|14.1|9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8.8|10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3|3.1|2.3|12|9|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0|19.6|12|23|2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4.2|4.8|1.3|2.1|3.9|4.1|6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33.8|0.7|1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7.7|7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5|34.6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63.2|9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35.5|20.8|27.7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1637</Words>
  <Application>Microsoft Office PowerPoint</Application>
  <PresentationFormat>画面に合わせる (4:3)</PresentationFormat>
  <Paragraphs>494</Paragraphs>
  <Slides>29</Slides>
  <Notes>29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29</vt:i4>
      </vt:variant>
    </vt:vector>
  </HeadingPairs>
  <TitlesOfParts>
    <vt:vector size="30" baseType="lpstr">
      <vt:lpstr>Office テーマ</vt:lpstr>
      <vt:lpstr>日米協力　US/Japan cooperation  Research of High Gradient Acceleration Technology for Future Accelerators  2008-2010 progress report 2011-2013 New proposal </vt:lpstr>
      <vt:lpstr>Progress in previous collaboration and proposal in new application</vt:lpstr>
      <vt:lpstr>US/Japan cooperation is a key for worldwide collaboration</vt:lpstr>
      <vt:lpstr>Three year progress</vt:lpstr>
      <vt:lpstr>Who are contributing in what area</vt:lpstr>
      <vt:lpstr>SLAC/KEK prototype test flow</vt:lpstr>
      <vt:lpstr>Toward 100MV/m</vt:lpstr>
      <vt:lpstr>Electric field and magnetic field</vt:lpstr>
      <vt:lpstr>スライド 9</vt:lpstr>
      <vt:lpstr>To meet BDR requirement for CLIC </vt:lpstr>
      <vt:lpstr>Breakdown rate vs DT </vt:lpstr>
      <vt:lpstr>Breakdown rate in double pulse </vt:lpstr>
      <vt:lpstr>Basic studies Many of the test assemblies were supplied by KEK and tested at SLAC</vt:lpstr>
      <vt:lpstr>Geometries of four single-cell-SW structures</vt:lpstr>
      <vt:lpstr>スライド 15</vt:lpstr>
      <vt:lpstr>Breakdown rate vs. pulse heating for three A3.75-T2.6 copper structures, one OFC copper, 6N copper treated with HIP, and 7N large grain copper</vt:lpstr>
      <vt:lpstr>スライド 17</vt:lpstr>
      <vt:lpstr>Toward new application</vt:lpstr>
      <vt:lpstr>On-going and future activities for new target</vt:lpstr>
      <vt:lpstr>Nextef expansion</vt:lpstr>
      <vt:lpstr>Reusable coupler: TM01 Mode Launcher</vt:lpstr>
      <vt:lpstr>Systematic study on surface treatment is planned in collaboration</vt:lpstr>
      <vt:lpstr>スライド 23</vt:lpstr>
      <vt:lpstr>1C-SW-A3.75-T2.60-Cu/Mo-clamped</vt:lpstr>
      <vt:lpstr>Approach*</vt:lpstr>
      <vt:lpstr>RF Feed Using Biplanar Coupler</vt:lpstr>
      <vt:lpstr>スライド 27</vt:lpstr>
      <vt:lpstr>Milestone in summary</vt:lpstr>
      <vt:lpstr>Conclusion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日米協力　US/Japan cooperation  Research of High Gradient Acceleration Technology for Future Accelerators  2008-2010 progress report 2011-2013 New proposal </dc:title>
  <dc:creator>Higo</dc:creator>
  <cp:lastModifiedBy>Higo</cp:lastModifiedBy>
  <cp:revision>79</cp:revision>
  <dcterms:created xsi:type="dcterms:W3CDTF">2011-02-20T12:23:09Z</dcterms:created>
  <dcterms:modified xsi:type="dcterms:W3CDTF">2011-03-07T03:56:41Z</dcterms:modified>
</cp:coreProperties>
</file>